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15" r:id="rId2"/>
    <p:sldId id="316" r:id="rId3"/>
    <p:sldId id="317" r:id="rId4"/>
    <p:sldId id="318" r:id="rId5"/>
    <p:sldId id="319" r:id="rId6"/>
    <p:sldId id="300"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4"/>
    <p:restoredTop sz="78372"/>
  </p:normalViewPr>
  <p:slideViewPr>
    <p:cSldViewPr snapToGrid="0" snapToObjects="1">
      <p:cViewPr>
        <p:scale>
          <a:sx n="100" d="100"/>
          <a:sy n="100" d="100"/>
        </p:scale>
        <p:origin x="1088" y="536"/>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11/3/16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03/11/2016</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Introduction</a:t>
            </a:r>
          </a:p>
          <a:p>
            <a:endParaRPr lang="en-US" sz="1200" u="sng" kern="1200" baseline="0" dirty="0" smtClean="0">
              <a:solidFill>
                <a:schemeClr val="tx1"/>
              </a:solidFill>
              <a:latin typeface="+mj-lt"/>
              <a:ea typeface="ＭＳ Ｐゴシック" charset="0"/>
              <a:cs typeface="+mj-cs"/>
              <a:sym typeface="Avenir Roman" charset="0"/>
            </a:endParaRPr>
          </a:p>
          <a:p>
            <a:pPr marL="171450" marR="0" indent="-171450" algn="l" defTabSz="457200" rtl="0" eaLnBrk="0" fontAlgn="base" latinLnBrk="0" hangingPunct="0">
              <a:lnSpc>
                <a:spcPct val="125000"/>
              </a:lnSpc>
              <a:spcBef>
                <a:spcPct val="30000"/>
              </a:spcBef>
              <a:spcAft>
                <a:spcPct val="0"/>
              </a:spcAft>
              <a:buClrTx/>
              <a:buSzTx/>
              <a:buFont typeface="Arial"/>
              <a:buChar char="•"/>
              <a:tabLst/>
              <a:defRPr/>
            </a:pPr>
            <a:r>
              <a:rPr lang="en-US" sz="1200" u="none" kern="1200" baseline="0" dirty="0" smtClean="0">
                <a:solidFill>
                  <a:schemeClr val="tx1"/>
                </a:solidFill>
                <a:latin typeface="+mj-lt"/>
                <a:ea typeface="ＭＳ Ｐゴシック" charset="0"/>
                <a:cs typeface="+mj-cs"/>
                <a:sym typeface="Avenir Roman" charset="0"/>
              </a:rPr>
              <a:t>A trusted digital identity ecosystem is a critical component of a trusted Internet. </a:t>
            </a:r>
          </a:p>
          <a:p>
            <a:pPr marL="171450" marR="0" indent="-171450" algn="l" defTabSz="457200" rtl="0" eaLnBrk="0" fontAlgn="base" latinLnBrk="0" hangingPunct="0">
              <a:lnSpc>
                <a:spcPct val="125000"/>
              </a:lnSpc>
              <a:spcBef>
                <a:spcPct val="30000"/>
              </a:spcBef>
              <a:spcAft>
                <a:spcPct val="0"/>
              </a:spcAft>
              <a:buClrTx/>
              <a:buSzTx/>
              <a:buFont typeface="Arial" charset="0"/>
              <a:buChar char="•"/>
              <a:tabLst/>
              <a:defRPr/>
            </a:pPr>
            <a:r>
              <a:rPr lang="en-US" sz="1200" u="none" kern="1200" baseline="0" dirty="0" smtClean="0">
                <a:solidFill>
                  <a:schemeClr val="tx1"/>
                </a:solidFill>
                <a:latin typeface="+mj-lt"/>
                <a:ea typeface="ＭＳ Ｐゴシック" charset="0"/>
                <a:cs typeface="+mj-cs"/>
                <a:sym typeface="Avenir Roman" charset="0"/>
              </a:rPr>
              <a:t>You unlock the front door of your house with a regular key. But to check your e-mail you often have to use a username and password.</a:t>
            </a:r>
            <a:r>
              <a:rPr lang="en-US" sz="1200" b="1" u="none" kern="1200" baseline="0" dirty="0" smtClean="0">
                <a:solidFill>
                  <a:schemeClr val="tx1"/>
                </a:solidFill>
                <a:latin typeface="+mj-lt"/>
                <a:ea typeface="ＭＳ Ｐゴシック" charset="0"/>
                <a:cs typeface="+mj-cs"/>
                <a:sym typeface="Avenir Roman" charset="0"/>
              </a:rPr>
              <a:t> How </a:t>
            </a:r>
            <a:r>
              <a:rPr lang="en-US" sz="1200" b="1" i="1" u="none" kern="1200" baseline="0" dirty="0" smtClean="0">
                <a:solidFill>
                  <a:schemeClr val="tx1"/>
                </a:solidFill>
                <a:latin typeface="+mj-lt"/>
                <a:ea typeface="ＭＳ Ｐゴシック" charset="0"/>
                <a:cs typeface="+mj-cs"/>
                <a:sym typeface="Avenir Roman" charset="0"/>
              </a:rPr>
              <a:t>you</a:t>
            </a:r>
            <a:r>
              <a:rPr lang="en-US" sz="1200" b="1" u="none" kern="1200" baseline="0" dirty="0" smtClean="0">
                <a:solidFill>
                  <a:schemeClr val="tx1"/>
                </a:solidFill>
                <a:latin typeface="+mj-lt"/>
                <a:ea typeface="ＭＳ Ｐゴシック" charset="0"/>
                <a:cs typeface="+mj-cs"/>
                <a:sym typeface="Avenir Roman" charset="0"/>
              </a:rPr>
              <a:t> are verified as being </a:t>
            </a:r>
            <a:r>
              <a:rPr lang="en-US" sz="1200" b="1" i="1" u="none" kern="1200" baseline="0" dirty="0" smtClean="0">
                <a:solidFill>
                  <a:schemeClr val="tx1"/>
                </a:solidFill>
                <a:latin typeface="+mj-lt"/>
                <a:ea typeface="ＭＳ Ｐゴシック" charset="0"/>
                <a:cs typeface="+mj-cs"/>
                <a:sym typeface="Avenir Roman" charset="0"/>
              </a:rPr>
              <a:t>you</a:t>
            </a:r>
            <a:r>
              <a:rPr lang="en-US" sz="1200" b="1" u="none" kern="1200" baseline="0" dirty="0" smtClean="0">
                <a:solidFill>
                  <a:schemeClr val="tx1"/>
                </a:solidFill>
                <a:latin typeface="+mj-lt"/>
                <a:ea typeface="ＭＳ Ｐゴシック" charset="0"/>
                <a:cs typeface="+mj-cs"/>
                <a:sym typeface="Avenir Roman" charset="0"/>
              </a:rPr>
              <a:t> online, forms your digital identity in that context.</a:t>
            </a:r>
          </a:p>
          <a:p>
            <a:pPr marL="171450" marR="0" indent="-171450" algn="l" defTabSz="457200" rtl="0" eaLnBrk="0" fontAlgn="base" latinLnBrk="0" hangingPunct="0">
              <a:lnSpc>
                <a:spcPct val="125000"/>
              </a:lnSpc>
              <a:spcBef>
                <a:spcPct val="30000"/>
              </a:spcBef>
              <a:spcAft>
                <a:spcPct val="0"/>
              </a:spcAft>
              <a:buClrTx/>
              <a:buSzTx/>
              <a:buFont typeface="Arial" charset="0"/>
              <a:buChar char="•"/>
              <a:tabLst/>
              <a:defRPr/>
            </a:pPr>
            <a:r>
              <a:rPr lang="en-US" sz="1200" dirty="0" smtClean="0"/>
              <a:t>Digital identities help users protect their privacy; segregate personal, social, and professional online presences; and engage in trusted transactions with storefronts, banks, medical providers, and governments.</a:t>
            </a:r>
          </a:p>
          <a:p>
            <a:pPr marL="171450" marR="0" indent="-171450" algn="l" defTabSz="457200" rtl="0" eaLnBrk="0" fontAlgn="base" latinLnBrk="0" hangingPunct="0">
              <a:lnSpc>
                <a:spcPct val="125000"/>
              </a:lnSpc>
              <a:spcBef>
                <a:spcPct val="30000"/>
              </a:spcBef>
              <a:spcAft>
                <a:spcPct val="0"/>
              </a:spcAft>
              <a:buClrTx/>
              <a:buSzTx/>
              <a:buFont typeface="Arial" charset="0"/>
              <a:buChar char="•"/>
              <a:tabLst/>
              <a:defRPr/>
            </a:pPr>
            <a:r>
              <a:rPr lang="en-US" sz="1200" kern="1200" baseline="0" dirty="0" smtClean="0">
                <a:solidFill>
                  <a:schemeClr val="tx1"/>
                </a:solidFill>
                <a:latin typeface="+mj-lt"/>
                <a:ea typeface="ＭＳ Ｐゴシック" charset="0"/>
                <a:cs typeface="+mj-cs"/>
                <a:sym typeface="Avenir Roman" charset="0"/>
              </a:rPr>
              <a:t>A </a:t>
            </a:r>
            <a:r>
              <a:rPr lang="en-US" sz="1200" dirty="0" smtClean="0"/>
              <a:t>trusted digital-identity ecosystem is a critical component of a trusted Internet.</a:t>
            </a:r>
            <a:endParaRPr lang="en-US" sz="1200" b="0" u="none" kern="1200" baseline="0" dirty="0" smtClean="0">
              <a:solidFill>
                <a:schemeClr val="tx1"/>
              </a:solidFill>
              <a:latin typeface="+mj-lt"/>
              <a:ea typeface="ＭＳ Ｐゴシック" charset="0"/>
              <a:cs typeface="+mj-cs"/>
              <a:sym typeface="Avenir Roman" charset="0"/>
            </a:endParaRPr>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r>
              <a:rPr lang="en-US" sz="1200" b="0" u="sng" dirty="0" smtClean="0"/>
              <a:t>Types of digital</a:t>
            </a:r>
            <a:r>
              <a:rPr lang="en-US" sz="1200" b="0" u="sng" baseline="0" dirty="0" smtClean="0"/>
              <a:t> identities:</a:t>
            </a:r>
            <a:endParaRPr lang="en-US" sz="1200" b="0" u="sng" dirty="0" smtClean="0"/>
          </a:p>
          <a:p>
            <a:endParaRPr lang="en-US" sz="1200" b="0" dirty="0" smtClean="0"/>
          </a:p>
          <a:p>
            <a:r>
              <a:rPr lang="en-US" sz="1200" b="0" dirty="0" smtClean="0"/>
              <a:t>There are five main types of digital identity, all used in different contexts.</a:t>
            </a:r>
            <a:r>
              <a:rPr lang="en-US" sz="1200" b="0" baseline="0" dirty="0" smtClean="0"/>
              <a:t> </a:t>
            </a:r>
            <a:r>
              <a:rPr lang="en-US" sz="1200" b="1" kern="1200" baseline="0" dirty="0" smtClean="0">
                <a:solidFill>
                  <a:schemeClr val="tx1"/>
                </a:solidFill>
                <a:latin typeface="+mj-lt"/>
                <a:ea typeface="ＭＳ Ｐゴシック" charset="0"/>
                <a:cs typeface="+mj-cs"/>
                <a:sym typeface="Avenir Roman" charset="0"/>
              </a:rPr>
              <a:t>We adapt our online identity depending on the context. </a:t>
            </a:r>
            <a:r>
              <a:rPr lang="en-US" sz="1200" b="0" kern="1200" baseline="0" dirty="0" smtClean="0">
                <a:solidFill>
                  <a:schemeClr val="tx1"/>
                </a:solidFill>
                <a:latin typeface="+mj-lt"/>
                <a:ea typeface="ＭＳ Ｐゴシック" charset="0"/>
                <a:cs typeface="+mj-cs"/>
                <a:sym typeface="Avenir Roman" charset="0"/>
              </a:rPr>
              <a:t>For example, we likely reveal our “real” identity to access e-government services, but use a fictitious name or pseudonym on social media, and anonymously access public websites for medical information.</a:t>
            </a:r>
          </a:p>
          <a:p>
            <a:endParaRPr lang="en-US" sz="1200" b="0" kern="1200" baseline="0" dirty="0" smtClean="0">
              <a:solidFill>
                <a:schemeClr val="tx1"/>
              </a:solidFill>
              <a:latin typeface="+mj-lt"/>
              <a:ea typeface="ＭＳ Ｐゴシック" charset="0"/>
              <a:cs typeface="+mj-cs"/>
              <a:sym typeface="Avenir Roman" charset="0"/>
            </a:endParaRPr>
          </a:p>
          <a:p>
            <a:pPr marL="228600" indent="-228600">
              <a:buFont typeface="+mj-lt"/>
              <a:buAutoNum type="arabicPeriod"/>
            </a:pPr>
            <a:r>
              <a:rPr lang="en-US" sz="1200" b="1" kern="1200" baseline="0" dirty="0" smtClean="0">
                <a:solidFill>
                  <a:schemeClr val="tx1"/>
                </a:solidFill>
                <a:latin typeface="+mj-lt"/>
                <a:ea typeface="ＭＳ Ｐゴシック" charset="0"/>
                <a:cs typeface="+mj-cs"/>
                <a:sym typeface="Avenir Roman" charset="0"/>
              </a:rPr>
              <a:t>Electronic Identities</a:t>
            </a: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Some governments issue their citizens electronic identities for online use. </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In some cases, the issuing entity or identity provider is an approved organization (i.e. a post office).</a:t>
            </a:r>
          </a:p>
          <a:p>
            <a:endParaRPr lang="en-US" sz="1200" b="0" kern="1200" baseline="0" dirty="0" smtClean="0">
              <a:solidFill>
                <a:schemeClr val="tx1"/>
              </a:solidFill>
              <a:latin typeface="+mj-lt"/>
              <a:ea typeface="ＭＳ Ｐゴシック" charset="0"/>
              <a:cs typeface="+mj-cs"/>
              <a:sym typeface="Avenir Roman" charset="0"/>
            </a:endParaRPr>
          </a:p>
          <a:p>
            <a:pPr marL="228600" indent="-228600">
              <a:buFont typeface="+mj-lt"/>
              <a:buAutoNum type="arabicPeriod" startAt="2"/>
            </a:pPr>
            <a:r>
              <a:rPr lang="en-US" sz="1200" b="1" kern="1200" baseline="0" dirty="0" smtClean="0">
                <a:solidFill>
                  <a:schemeClr val="tx1"/>
                </a:solidFill>
                <a:latin typeface="+mj-lt"/>
                <a:ea typeface="ＭＳ Ｐゴシック" charset="0"/>
                <a:cs typeface="+mj-cs"/>
                <a:sym typeface="Avenir Roman" charset="0"/>
              </a:rPr>
              <a:t>Attribute-Based Identities</a:t>
            </a: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Some interactions do not require identification. </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It is enough that an individual possesses a specific attribute (i.e. is at least 18 years old or is a student).</a:t>
            </a:r>
          </a:p>
          <a:p>
            <a:endParaRPr lang="en-US" sz="1200" b="0" kern="1200" baseline="0" dirty="0" smtClean="0">
              <a:solidFill>
                <a:schemeClr val="tx1"/>
              </a:solidFill>
              <a:latin typeface="+mj-lt"/>
              <a:ea typeface="ＭＳ Ｐゴシック" charset="0"/>
              <a:cs typeface="+mj-cs"/>
              <a:sym typeface="Avenir Roman" charset="0"/>
            </a:endParaRPr>
          </a:p>
          <a:p>
            <a:pPr marL="228600" indent="-228600">
              <a:buFont typeface="+mj-lt"/>
              <a:buAutoNum type="arabicPeriod" startAt="3"/>
            </a:pPr>
            <a:r>
              <a:rPr lang="en-US" sz="1200" b="1" kern="1200" baseline="0" dirty="0" smtClean="0">
                <a:solidFill>
                  <a:schemeClr val="tx1"/>
                </a:solidFill>
                <a:latin typeface="+mj-lt"/>
                <a:ea typeface="ＭＳ Ｐゴシック" charset="0"/>
                <a:cs typeface="+mj-cs"/>
                <a:sym typeface="Avenir Roman" charset="0"/>
              </a:rPr>
              <a:t>Authentication-Based Identities</a:t>
            </a: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Users access an account with login credentials (commonly a username and password) which allow the service provider to verify that the user is who they say they are.</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Unlike government-issued electronic identities, login credentials can be anonymous or pseudonymous.</a:t>
            </a:r>
          </a:p>
          <a:p>
            <a:endParaRPr lang="en-US" sz="1200" b="0" kern="1200" baseline="0" dirty="0" smtClean="0">
              <a:solidFill>
                <a:schemeClr val="tx1"/>
              </a:solidFill>
              <a:latin typeface="+mj-lt"/>
              <a:ea typeface="ＭＳ Ｐゴシック" charset="0"/>
              <a:cs typeface="+mj-cs"/>
              <a:sym typeface="Avenir Roman" charset="0"/>
            </a:endParaRPr>
          </a:p>
          <a:p>
            <a:pPr marL="228600" indent="-228600">
              <a:buFont typeface="+mj-lt"/>
              <a:buAutoNum type="arabicPeriod" startAt="4"/>
            </a:pPr>
            <a:r>
              <a:rPr lang="en-US" sz="1200" b="1" kern="1200" baseline="0" dirty="0" smtClean="0">
                <a:solidFill>
                  <a:schemeClr val="tx1"/>
                </a:solidFill>
                <a:latin typeface="+mj-lt"/>
                <a:ea typeface="ＭＳ Ｐゴシック" charset="0"/>
                <a:cs typeface="+mj-cs"/>
                <a:sym typeface="Avenir Roman" charset="0"/>
              </a:rPr>
              <a:t>Electronic Signatures</a:t>
            </a: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Many countries have enacted laws to recognize the legal effect of electronic signatures. </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In addition to being a means of identification, electronic signatures may have consequences, such as confirmation or acceptance of a contract.</a:t>
            </a:r>
            <a:br>
              <a:rPr lang="en-US" sz="1200" b="0" kern="1200" baseline="0" dirty="0" smtClean="0">
                <a:solidFill>
                  <a:schemeClr val="tx1"/>
                </a:solidFill>
                <a:latin typeface="+mj-lt"/>
                <a:ea typeface="ＭＳ Ｐゴシック" charset="0"/>
                <a:cs typeface="+mj-cs"/>
                <a:sym typeface="Avenir Roman" charset="0"/>
              </a:rPr>
            </a:br>
            <a:endParaRPr lang="en-US" sz="1200" b="0" kern="1200" baseline="0" dirty="0" smtClean="0">
              <a:solidFill>
                <a:schemeClr val="tx1"/>
              </a:solidFill>
              <a:latin typeface="+mj-lt"/>
              <a:ea typeface="ＭＳ Ｐゴシック" charset="0"/>
              <a:cs typeface="+mj-cs"/>
              <a:sym typeface="Avenir Roman" charset="0"/>
            </a:endParaRPr>
          </a:p>
          <a:p>
            <a:pPr marL="228600" indent="-228600">
              <a:buFont typeface="+mj-lt"/>
              <a:buAutoNum type="arabicPeriod" startAt="5"/>
            </a:pPr>
            <a:r>
              <a:rPr lang="en-US" sz="1200" b="1" kern="1200" baseline="0" dirty="0" smtClean="0">
                <a:solidFill>
                  <a:schemeClr val="tx1"/>
                </a:solidFill>
                <a:latin typeface="+mj-lt"/>
                <a:ea typeface="ＭＳ Ｐゴシック" charset="0"/>
                <a:cs typeface="+mj-cs"/>
                <a:sym typeface="Avenir Roman" charset="0"/>
              </a:rPr>
              <a:t>Identifiers</a:t>
            </a: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All Internet interactions involve the use of identifiers. </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Some help the Internet function (i.e. IP addresses), others identify or recognize a device and/or user (i.e. security at financial institutions), and others track users’ online interactions (i.e. targeted advertising). </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Information about a device may include type of device, operating system, browser version, browser plug-ins, among other things. </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Information about a user may include preferences, such as font size, screen colors, and contrast, among other things.</a:t>
            </a:r>
          </a:p>
        </p:txBody>
      </p:sp>
    </p:spTree>
    <p:extLst>
      <p:ext uri="{BB962C8B-B14F-4D97-AF65-F5344CB8AC3E}">
        <p14:creationId xmlns:p14="http://schemas.microsoft.com/office/powerpoint/2010/main" val="141907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Key Considerations:</a:t>
            </a:r>
          </a:p>
          <a:p>
            <a:endParaRPr lang="en-US" sz="1200" u="sng" kern="1200" baseline="0" dirty="0" smtClean="0">
              <a:solidFill>
                <a:schemeClr val="tx1"/>
              </a:solidFill>
              <a:latin typeface="+mj-lt"/>
              <a:ea typeface="ＭＳ Ｐゴシック" charset="0"/>
              <a:cs typeface="+mj-cs"/>
              <a:sym typeface="Avenir Roman" charset="0"/>
            </a:endParaRPr>
          </a:p>
          <a:p>
            <a:r>
              <a:rPr lang="en-US" sz="1200" u="none" kern="1200" baseline="0" dirty="0" smtClean="0">
                <a:solidFill>
                  <a:schemeClr val="tx1"/>
                </a:solidFill>
                <a:latin typeface="+mj-lt"/>
                <a:ea typeface="ＭＳ Ｐゴシック" charset="0"/>
                <a:cs typeface="+mj-cs"/>
                <a:sym typeface="Avenir Roman" charset="0"/>
              </a:rPr>
              <a:t>For each of the </a:t>
            </a:r>
            <a:r>
              <a:rPr lang="en-US" sz="1200" b="0" dirty="0" smtClean="0"/>
              <a:t>five main types of digital identities we discussed, there are specific use cases and privacy considerations.</a:t>
            </a:r>
            <a:endParaRPr lang="en-US" sz="1200" u="none" kern="1200" baseline="0" dirty="0" smtClean="0">
              <a:solidFill>
                <a:schemeClr val="tx1"/>
              </a:solidFill>
              <a:latin typeface="+mj-lt"/>
              <a:ea typeface="ＭＳ Ｐゴシック" charset="0"/>
              <a:cs typeface="+mj-cs"/>
              <a:sym typeface="Avenir Roman" charset="0"/>
            </a:endParaRPr>
          </a:p>
          <a:p>
            <a:endParaRPr lang="en-US" sz="1200" u="sng"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Electronic identities</a:t>
            </a: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To obtain a government-issued electronic identity, citizens typically must prove who they are by presenting a form of government-issued identification. </a:t>
            </a:r>
            <a:r>
              <a:rPr lang="en-US" sz="1200" b="0" baseline="0" dirty="0" smtClean="0"/>
              <a:t>As a result, the two types of identity are linked.</a:t>
            </a:r>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baseline="0" dirty="0" smtClean="0"/>
              <a:t>Typically t</a:t>
            </a:r>
            <a:r>
              <a:rPr lang="en-US" sz="1200" b="0" kern="1200" baseline="0" dirty="0" smtClean="0">
                <a:solidFill>
                  <a:schemeClr val="tx1"/>
                </a:solidFill>
                <a:latin typeface="+mj-lt"/>
                <a:ea typeface="ＭＳ Ｐゴシック" charset="0"/>
                <a:cs typeface="+mj-cs"/>
                <a:sym typeface="Avenir Roman" charset="0"/>
              </a:rPr>
              <a:t>he primary use of these digital identities is government services (i.e. filing tax returns and claiming benefits). </a:t>
            </a:r>
          </a:p>
          <a:p>
            <a:pPr marL="171450" marR="0" indent="-171450" algn="l" defTabSz="457200" rtl="0" eaLnBrk="0" fontAlgn="base" latinLnBrk="0" hangingPunct="0">
              <a:lnSpc>
                <a:spcPct val="125000"/>
              </a:lnSpc>
              <a:spcBef>
                <a:spcPct val="30000"/>
              </a:spcBef>
              <a:spcAft>
                <a:spcPct val="0"/>
              </a:spcAft>
              <a:buClrTx/>
              <a:buSzTx/>
              <a:buFont typeface="Arial" charset="0"/>
              <a:buChar char="•"/>
              <a:tabLst/>
              <a:defRPr/>
            </a:pPr>
            <a:r>
              <a:rPr lang="en-US" sz="1200" b="0" kern="1200" baseline="0" dirty="0" smtClean="0">
                <a:solidFill>
                  <a:schemeClr val="tx1"/>
                </a:solidFill>
                <a:latin typeface="+mj-lt"/>
                <a:ea typeface="ＭＳ Ｐゴシック" charset="0"/>
                <a:cs typeface="+mj-cs"/>
                <a:sym typeface="Avenir Roman" charset="0"/>
              </a:rPr>
              <a:t>Secondary uses of these electronic identities are typically services that require a high degree of certainty or assurance that an individual is who he or she claims to be (i.e. banking and medical records). </a:t>
            </a:r>
          </a:p>
          <a:p>
            <a:endParaRPr lang="en-US" sz="1200" b="0"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Attribute-based identities</a:t>
            </a:r>
          </a:p>
          <a:p>
            <a:pPr marL="171450" indent="-171450">
              <a:buFont typeface="Arial" charset="0"/>
              <a:buChar char="•"/>
            </a:pPr>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One attribute (i.e. age) might not indicate an individual’s actual identity, but a combination of attributes often can (i.e. date of birth, zip code, and gender).</a:t>
            </a:r>
          </a:p>
          <a:p>
            <a:endParaRPr lang="en-US" sz="1200" b="0"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Authentication-based identities</a:t>
            </a: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Authentication mechanisms that require only a username and a password are insecure because: </a:t>
            </a:r>
          </a:p>
          <a:p>
            <a:pPr marL="914400" lvl="1"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the username is often an email address or other obvious identifier (i.e. a name or nickname), and</a:t>
            </a:r>
          </a:p>
          <a:p>
            <a:pPr marL="914400" lvl="1"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people frequently reuse passwords or use easily guessed passwords (i.e. 12345).</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Many service providers offer additional access-control protection via two-factor authentication. Two-factor authentication requires a combination of something a user obtains (i.e. a one-use time-sensitive code sent to the user’s smartphone) and something the user knows (i.e. username or password). </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Single-sign-on mechanisms (i.e. Facebook) offer users greater convenience, but may expose users to tracking across the connected services.</a:t>
            </a:r>
          </a:p>
          <a:p>
            <a:endParaRPr lang="en-US" sz="1200" b="0"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Electronic signatures</a:t>
            </a: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Electronic signatures can be used to confirm that a user adopts the contents of a document and/or to confirm who wrote the communication.</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Cross-border legal recognition of electronic signatures is critical to efficient global trade.</a:t>
            </a:r>
          </a:p>
          <a:p>
            <a:endParaRPr lang="en-US" sz="1200" b="0"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Identifiers</a:t>
            </a:r>
            <a:endParaRPr lang="en-US" sz="1200" b="0" kern="1200" baseline="0" dirty="0" smtClean="0">
              <a:solidFill>
                <a:schemeClr val="tx1"/>
              </a:solidFill>
              <a:latin typeface="+mj-lt"/>
              <a:ea typeface="ＭＳ Ｐゴシック" charset="0"/>
              <a:cs typeface="+mj-cs"/>
              <a:sym typeface="Avenir Roman" charset="0"/>
            </a:endParaRPr>
          </a:p>
          <a:p>
            <a:endParaRPr lang="en-US" sz="1200" b="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Identifiers can be used to identify a specific device or user, or track a device or device user’s online interactions. </a:t>
            </a:r>
          </a:p>
          <a:p>
            <a:pPr marL="171450" indent="-171450">
              <a:buFont typeface="Arial" charset="0"/>
              <a:buChar char="•"/>
            </a:pPr>
            <a:r>
              <a:rPr lang="en-US" sz="1200" b="0" kern="1200" baseline="0" dirty="0" smtClean="0">
                <a:solidFill>
                  <a:schemeClr val="tx1"/>
                </a:solidFill>
                <a:latin typeface="+mj-lt"/>
                <a:ea typeface="ＭＳ Ｐゴシック" charset="0"/>
                <a:cs typeface="+mj-cs"/>
                <a:sym typeface="Avenir Roman" charset="0"/>
              </a:rPr>
              <a:t>Some identifiers are easily observable (i.e. browser features), others are deliberately placed within a device to make tracking easier (i.e. cookies). Identifiers can be aggregated, linked, and used to infer connections.</a:t>
            </a:r>
          </a:p>
        </p:txBody>
      </p:sp>
    </p:spTree>
    <p:extLst>
      <p:ext uri="{BB962C8B-B14F-4D97-AF65-F5344CB8AC3E}">
        <p14:creationId xmlns:p14="http://schemas.microsoft.com/office/powerpoint/2010/main" val="212708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pPr>
              <a:buFont typeface="Arial"/>
              <a:buNone/>
            </a:pPr>
            <a:r>
              <a:rPr lang="en-US" sz="1200" i="0" u="sng" kern="1200" baseline="0" dirty="0" smtClean="0">
                <a:solidFill>
                  <a:schemeClr val="tx1"/>
                </a:solidFill>
                <a:latin typeface="+mj-lt"/>
                <a:ea typeface="ＭＳ Ｐゴシック" charset="0"/>
                <a:cs typeface="+mj-cs"/>
                <a:sym typeface="Avenir Roman" charset="0"/>
              </a:rPr>
              <a:t>Challenges:</a:t>
            </a:r>
          </a:p>
          <a:p>
            <a:pPr>
              <a:buFont typeface="Arial"/>
              <a:buNone/>
            </a:pPr>
            <a:endParaRPr lang="en-US" sz="1200" i="0" u="sng"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i="0" kern="1200" baseline="0" dirty="0" smtClean="0">
                <a:solidFill>
                  <a:schemeClr val="tx1"/>
                </a:solidFill>
                <a:latin typeface="+mj-lt"/>
                <a:ea typeface="ＭＳ Ｐゴシック" charset="0"/>
                <a:cs typeface="+mj-cs"/>
                <a:sym typeface="Avenir Roman" charset="0"/>
              </a:rPr>
              <a:t>Most Internet users today can be easily identified. </a:t>
            </a:r>
            <a:r>
              <a:rPr lang="en-US" sz="1200" b="1" i="0" kern="1200" baseline="0" dirty="0" smtClean="0">
                <a:solidFill>
                  <a:schemeClr val="tx1"/>
                </a:solidFill>
                <a:latin typeface="+mj-lt"/>
                <a:ea typeface="ＭＳ Ｐゴシック" charset="0"/>
                <a:cs typeface="+mj-cs"/>
                <a:sym typeface="Avenir Roman" charset="0"/>
              </a:rPr>
              <a:t>Privacy online is thus the biggest challenge.</a:t>
            </a:r>
          </a:p>
          <a:p>
            <a:pPr marL="171450" indent="-171450">
              <a:buFont typeface="Arial" charset="0"/>
              <a:buChar char="•"/>
            </a:pPr>
            <a:r>
              <a:rPr lang="en-US" sz="1200" i="0" kern="1200" baseline="0" dirty="0" smtClean="0">
                <a:solidFill>
                  <a:schemeClr val="tx1"/>
                </a:solidFill>
                <a:latin typeface="+mj-lt"/>
                <a:ea typeface="ＭＳ Ｐゴシック" charset="0"/>
                <a:cs typeface="+mj-cs"/>
                <a:sym typeface="Avenir Roman" charset="0"/>
              </a:rPr>
              <a:t>In many cases, although a user’s actual identity may not immediately be known, it can be determined by someone with enough access to either their data or their attributes (i.e. Facebook friends, geolocation data, time and date stamps).</a:t>
            </a:r>
          </a:p>
          <a:p>
            <a:endParaRPr lang="en-US" sz="1200" i="0" kern="1200" baseline="0" dirty="0" smtClean="0">
              <a:solidFill>
                <a:schemeClr val="tx1"/>
              </a:solidFill>
              <a:latin typeface="+mj-lt"/>
              <a:ea typeface="ＭＳ Ｐゴシック" charset="0"/>
              <a:cs typeface="+mj-cs"/>
              <a:sym typeface="Avenir Roman" charset="0"/>
            </a:endParaRPr>
          </a:p>
          <a:p>
            <a:r>
              <a:rPr lang="en-US" sz="1200" i="0" u="sng" kern="1200" baseline="0" dirty="0" smtClean="0">
                <a:solidFill>
                  <a:schemeClr val="tx1"/>
                </a:solidFill>
                <a:latin typeface="+mj-lt"/>
                <a:ea typeface="ＭＳ Ｐゴシック" charset="0"/>
                <a:cs typeface="+mj-cs"/>
                <a:sym typeface="Avenir Roman" charset="0"/>
              </a:rPr>
              <a:t>Guiding principles for governments and citizens to consider:</a:t>
            </a:r>
          </a:p>
          <a:p>
            <a:endParaRPr lang="en-US" sz="1200" i="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i="0" kern="1200" baseline="0" dirty="0" smtClean="0">
                <a:solidFill>
                  <a:schemeClr val="tx1"/>
                </a:solidFill>
                <a:latin typeface="+mj-lt"/>
                <a:ea typeface="ＭＳ Ｐゴシック" charset="0"/>
                <a:cs typeface="+mj-cs"/>
                <a:sym typeface="Avenir Roman" charset="0"/>
              </a:rPr>
              <a:t>Individuals should be able to use pseudonymous and anonymous digital identities, depending on the context and with whom they are interacting. </a:t>
            </a:r>
          </a:p>
          <a:p>
            <a:pPr marL="171450" indent="-171450">
              <a:buFont typeface="Arial" charset="0"/>
              <a:buChar char="•"/>
            </a:pPr>
            <a:r>
              <a:rPr lang="en-US" sz="1200" b="0" i="0" kern="1200" baseline="0" dirty="0" smtClean="0">
                <a:solidFill>
                  <a:schemeClr val="tx1"/>
                </a:solidFill>
                <a:latin typeface="+mj-lt"/>
                <a:ea typeface="ＭＳ Ｐゴシック" charset="0"/>
                <a:cs typeface="+mj-cs"/>
                <a:sym typeface="Avenir Roman" charset="0"/>
              </a:rPr>
              <a:t>Individuals should have access to reliable, secure, privacy-by-design, trustworthy digital identities for online transactions.</a:t>
            </a:r>
          </a:p>
          <a:p>
            <a:pPr marL="171450" indent="-171450">
              <a:buFont typeface="Arial" charset="0"/>
              <a:buChar char="•"/>
            </a:pPr>
            <a:r>
              <a:rPr lang="en-US" sz="1200" b="0" i="0" kern="1200" baseline="0" dirty="0" smtClean="0">
                <a:solidFill>
                  <a:schemeClr val="tx1"/>
                </a:solidFill>
                <a:latin typeface="+mj-lt"/>
                <a:ea typeface="ＭＳ Ｐゴシック" charset="0"/>
                <a:cs typeface="+mj-cs"/>
                <a:sym typeface="Avenir Roman" charset="0"/>
              </a:rPr>
              <a:t>These are the characteristics that will support a secure, reliable, and protective consumer environment.</a:t>
            </a:r>
          </a:p>
          <a:p>
            <a:pPr marL="171450" indent="-171450">
              <a:buFont typeface="Arial" charset="0"/>
              <a:buChar char="•"/>
            </a:pPr>
            <a:r>
              <a:rPr lang="en-US" sz="1200" b="0" i="0" kern="1200" baseline="0" dirty="0" smtClean="0">
                <a:solidFill>
                  <a:schemeClr val="tx1"/>
                </a:solidFill>
                <a:latin typeface="+mj-lt"/>
                <a:ea typeface="ＭＳ Ｐゴシック" charset="0"/>
                <a:cs typeface="+mj-cs"/>
                <a:sym typeface="Avenir Roman" charset="0"/>
              </a:rPr>
              <a:t>Governments should consider offering electronic identification for more-secure access to e-government services and commercial transactions (i.e. banking) that require a high level of authentication.</a:t>
            </a:r>
          </a:p>
          <a:p>
            <a:pPr marL="171450" indent="-171450">
              <a:buFont typeface="Arial" charset="0"/>
              <a:buChar char="•"/>
            </a:pPr>
            <a:r>
              <a:rPr lang="en-US" sz="1200" b="0" i="0" kern="1200" baseline="0" dirty="0" smtClean="0">
                <a:solidFill>
                  <a:schemeClr val="tx1"/>
                </a:solidFill>
                <a:latin typeface="+mj-lt"/>
                <a:ea typeface="ＭＳ Ｐゴシック" charset="0"/>
                <a:cs typeface="+mj-cs"/>
                <a:sym typeface="Avenir Roman" charset="0"/>
              </a:rPr>
              <a:t>However, digital identities need not be government-issued to be trustworthy.</a:t>
            </a:r>
          </a:p>
        </p:txBody>
      </p:sp>
    </p:spTree>
    <p:extLst>
      <p:ext uri="{BB962C8B-B14F-4D97-AF65-F5344CB8AC3E}">
        <p14:creationId xmlns:p14="http://schemas.microsoft.com/office/powerpoint/2010/main" val="119988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Guiding Principles:</a:t>
            </a:r>
          </a:p>
          <a:p>
            <a:endParaRPr lang="en-US" sz="1200" u="sng"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 typeface="Arial"/>
              <a:buNone/>
              <a:tabLst/>
              <a:defRPr/>
            </a:pPr>
            <a:r>
              <a:rPr lang="en-US" sz="1200" kern="1200" baseline="0" dirty="0" smtClean="0">
                <a:solidFill>
                  <a:schemeClr val="tx1"/>
                </a:solidFill>
                <a:latin typeface="+mj-lt"/>
                <a:ea typeface="ＭＳ Ｐゴシック" charset="0"/>
                <a:cs typeface="+mj-cs"/>
                <a:sym typeface="Avenir Roman" charset="0"/>
              </a:rPr>
              <a:t>It is good privacy and security practice to </a:t>
            </a:r>
            <a:r>
              <a:rPr lang="en-US" sz="1200" b="1" kern="1200" baseline="0" dirty="0" smtClean="0">
                <a:solidFill>
                  <a:schemeClr val="tx1"/>
                </a:solidFill>
                <a:latin typeface="+mj-lt"/>
                <a:ea typeface="ＭＳ Ｐゴシック" charset="0"/>
                <a:cs typeface="+mj-cs"/>
                <a:sym typeface="Avenir Roman" charset="0"/>
              </a:rPr>
              <a:t>separate the use of digital identities</a:t>
            </a:r>
            <a:r>
              <a:rPr lang="en-US" sz="1200" kern="1200" baseline="0" dirty="0" smtClean="0">
                <a:solidFill>
                  <a:schemeClr val="tx1"/>
                </a:solidFill>
                <a:latin typeface="+mj-lt"/>
                <a:ea typeface="ＭＳ Ｐゴシック" charset="0"/>
                <a:cs typeface="+mj-cs"/>
                <a:sym typeface="Avenir Roman" charset="0"/>
              </a:rPr>
              <a:t> and the data they are used to access. </a:t>
            </a:r>
          </a:p>
          <a:p>
            <a:pPr marL="171450" marR="0" indent="-171450" algn="l" defTabSz="457200" rtl="0" eaLnBrk="0" fontAlgn="base" latinLnBrk="0" hangingPunct="0">
              <a:lnSpc>
                <a:spcPct val="125000"/>
              </a:lnSpc>
              <a:spcBef>
                <a:spcPct val="30000"/>
              </a:spcBef>
              <a:spcAft>
                <a:spcPct val="0"/>
              </a:spcAft>
              <a:buClrTx/>
              <a:buSzTx/>
              <a:buFont typeface="Arial"/>
              <a:buChar char="•"/>
              <a:tabLst/>
              <a:defRPr/>
            </a:pPr>
            <a:endParaRPr lang="en-US" sz="1200" b="0"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 typeface="Arial"/>
              <a:buNone/>
              <a:tabLst/>
              <a:defRPr/>
            </a:pPr>
            <a:r>
              <a:rPr lang="en-US" sz="1200" b="0" dirty="0" smtClean="0">
                <a:solidFill>
                  <a:schemeClr val="bg2"/>
                </a:solidFill>
              </a:rPr>
              <a:t>If you are a business or political leader thinking about what form of electronic identification system to use for your own online service, take the following steps:</a:t>
            </a:r>
            <a:endParaRPr lang="en-US" sz="1200" u="sng" kern="1200" baseline="0" dirty="0" smtClean="0">
              <a:solidFill>
                <a:schemeClr val="tx1"/>
              </a:solidFill>
              <a:latin typeface="+mj-lt"/>
              <a:ea typeface="ＭＳ Ｐゴシック" charset="0"/>
              <a:cs typeface="+mj-cs"/>
              <a:sym typeface="Avenir Roman" charset="0"/>
            </a:endParaRPr>
          </a:p>
          <a:p>
            <a:pPr marL="171450" indent="-171450">
              <a:buFont typeface="Arial"/>
              <a:buChar char="•"/>
            </a:pPr>
            <a:endParaRPr lang="en-US" sz="1200" kern="1200" baseline="0" dirty="0" smtClean="0">
              <a:solidFill>
                <a:schemeClr val="tx1"/>
              </a:solidFill>
              <a:latin typeface="+mj-lt"/>
              <a:ea typeface="ＭＳ Ｐゴシック" charset="0"/>
              <a:cs typeface="+mj-cs"/>
              <a:sym typeface="Avenir Roman" charset="0"/>
            </a:endParaRP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r>
              <a:rPr lang="en-US" sz="1800" dirty="0" smtClean="0">
                <a:solidFill>
                  <a:srgbClr val="535353"/>
                </a:solidFill>
                <a:ea typeface="Arial" charset="0"/>
              </a:rPr>
              <a:t>Consider what form(s) of electronic identity are most useful for their </a:t>
            </a:r>
            <a:r>
              <a:rPr lang="en-US" sz="1800" b="1" dirty="0" smtClean="0">
                <a:solidFill>
                  <a:srgbClr val="535353"/>
                </a:solidFill>
                <a:ea typeface="Arial" charset="0"/>
              </a:rPr>
              <a:t>projected uses</a:t>
            </a:r>
            <a:r>
              <a:rPr lang="en-US" sz="1800" dirty="0" smtClean="0">
                <a:solidFill>
                  <a:srgbClr val="535353"/>
                </a:solidFill>
                <a:ea typeface="Arial" charset="0"/>
              </a:rPr>
              <a:t> and identify the economic, social, or other issues that could hinder their deployment or use;</a:t>
            </a: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endParaRPr lang="en-US" sz="1800" dirty="0" smtClean="0">
              <a:solidFill>
                <a:srgbClr val="535353"/>
              </a:solidFill>
              <a:ea typeface="Arial" charset="0"/>
            </a:endParaRP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r>
              <a:rPr lang="en-US" sz="1800" dirty="0" smtClean="0">
                <a:solidFill>
                  <a:srgbClr val="535353"/>
                </a:solidFill>
                <a:ea typeface="Arial" charset="0"/>
              </a:rPr>
              <a:t>Ensure that their electronic identity system is </a:t>
            </a:r>
            <a:r>
              <a:rPr lang="en-US" sz="1800" b="1" dirty="0" smtClean="0">
                <a:solidFill>
                  <a:srgbClr val="535353"/>
                </a:solidFill>
                <a:ea typeface="Arial" charset="0"/>
              </a:rPr>
              <a:t>technically interoperable and legally compatible</a:t>
            </a:r>
            <a:r>
              <a:rPr lang="en-US" sz="1800" dirty="0" smtClean="0">
                <a:solidFill>
                  <a:srgbClr val="535353"/>
                </a:solidFill>
                <a:ea typeface="Arial" charset="0"/>
              </a:rPr>
              <a:t> with the identity systems deployed by other governments for cross-border transactions;</a:t>
            </a: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endParaRPr lang="en-US" sz="1800" dirty="0" smtClean="0">
              <a:solidFill>
                <a:srgbClr val="535353"/>
              </a:solidFill>
              <a:ea typeface="Arial" charset="0"/>
            </a:endParaRP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r>
              <a:rPr lang="is-IS" sz="1800" kern="1200" baseline="0" dirty="0" smtClean="0">
                <a:solidFill>
                  <a:schemeClr val="tx1"/>
                </a:solidFill>
                <a:latin typeface="+mj-lt"/>
                <a:ea typeface="ＭＳ Ｐゴシック" charset="0"/>
                <a:cs typeface="+mj-cs"/>
                <a:sym typeface="Avenir Roman" charset="0"/>
              </a:rPr>
              <a:t>Prevent the issuer and relying parties </a:t>
            </a:r>
            <a:r>
              <a:rPr lang="en-US" sz="1800" dirty="0" smtClean="0">
                <a:solidFill>
                  <a:srgbClr val="535353"/>
                </a:solidFill>
                <a:ea typeface="Arial" charset="0"/>
              </a:rPr>
              <a:t>from tracking the use of electronic identities across services and institutions;</a:t>
            </a: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endParaRPr lang="en-US" sz="1800" dirty="0" smtClean="0">
              <a:solidFill>
                <a:srgbClr val="535353"/>
              </a:solidFill>
              <a:ea typeface="Arial" charset="0"/>
            </a:endParaRP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r>
              <a:rPr lang="en-US" sz="1800" dirty="0" smtClean="0">
                <a:solidFill>
                  <a:srgbClr val="535353"/>
                </a:solidFill>
                <a:ea typeface="Arial" charset="0"/>
              </a:rPr>
              <a:t>Collect and use only the data that is necessary (</a:t>
            </a:r>
            <a:r>
              <a:rPr lang="en-US" sz="1800" kern="1200" baseline="0" dirty="0" smtClean="0">
                <a:solidFill>
                  <a:schemeClr val="tx1"/>
                </a:solidFill>
                <a:latin typeface="+mj-lt"/>
                <a:ea typeface="ＭＳ Ｐゴシック" charset="0"/>
                <a:cs typeface="+mj-cs"/>
                <a:sym typeface="Avenir Roman" charset="0"/>
              </a:rPr>
              <a:t>applying the </a:t>
            </a:r>
            <a:r>
              <a:rPr lang="en-US" sz="1800" b="1" kern="1200" baseline="0" dirty="0" smtClean="0">
                <a:solidFill>
                  <a:schemeClr val="tx1"/>
                </a:solidFill>
                <a:latin typeface="+mj-lt"/>
                <a:ea typeface="ＭＳ Ｐゴシック" charset="0"/>
                <a:cs typeface="+mj-cs"/>
                <a:sym typeface="Avenir Roman" charset="0"/>
              </a:rPr>
              <a:t>principle of data minimization</a:t>
            </a:r>
            <a:r>
              <a:rPr lang="en-US" sz="1800" kern="1200" baseline="0" dirty="0" smtClean="0">
                <a:solidFill>
                  <a:schemeClr val="tx1"/>
                </a:solidFill>
                <a:latin typeface="+mj-lt"/>
                <a:ea typeface="ＭＳ Ｐゴシック" charset="0"/>
                <a:cs typeface="+mj-cs"/>
                <a:sym typeface="Avenir Roman" charset="0"/>
              </a:rPr>
              <a:t> in this way enhances consumer trust and choice)</a:t>
            </a:r>
            <a:r>
              <a:rPr lang="en-US" sz="1800" dirty="0" smtClean="0">
                <a:solidFill>
                  <a:srgbClr val="535353"/>
                </a:solidFill>
                <a:ea typeface="Arial" charset="0"/>
              </a:rPr>
              <a:t>;</a:t>
            </a: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endParaRPr lang="en-US" sz="1800" dirty="0" smtClean="0">
              <a:solidFill>
                <a:srgbClr val="535353"/>
              </a:solidFill>
              <a:ea typeface="Arial" charset="0"/>
            </a:endParaRP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r>
              <a:rPr lang="en-US" sz="1800" b="1" dirty="0" smtClean="0">
                <a:solidFill>
                  <a:srgbClr val="535353"/>
                </a:solidFill>
                <a:ea typeface="Arial" charset="0"/>
              </a:rPr>
              <a:t>Make electronic identities revocable when necessary</a:t>
            </a:r>
            <a:r>
              <a:rPr lang="en-US" sz="1800" dirty="0" smtClean="0">
                <a:solidFill>
                  <a:srgbClr val="535353"/>
                </a:solidFill>
                <a:ea typeface="Arial" charset="0"/>
              </a:rPr>
              <a:t> (i.e. in the event of compromise); and</a:t>
            </a: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endParaRPr lang="en-US" sz="1800" dirty="0" smtClean="0">
              <a:solidFill>
                <a:srgbClr val="535353"/>
              </a:solidFill>
              <a:ea typeface="Arial" charset="0"/>
            </a:endParaRPr>
          </a:p>
          <a:p>
            <a:pPr marL="285750" marR="0" lvl="2" indent="-285750" algn="l" defTabSz="457200" rtl="0" eaLnBrk="0" fontAlgn="base" latinLnBrk="0" hangingPunct="0">
              <a:lnSpc>
                <a:spcPct val="125000"/>
              </a:lnSpc>
              <a:spcBef>
                <a:spcPct val="30000"/>
              </a:spcBef>
              <a:spcAft>
                <a:spcPct val="0"/>
              </a:spcAft>
              <a:buClrTx/>
              <a:buSzTx/>
              <a:buFont typeface="Arial"/>
              <a:buChar char="•"/>
              <a:tabLst/>
              <a:defRPr/>
            </a:pPr>
            <a:r>
              <a:rPr lang="en-US" sz="1800" dirty="0" smtClean="0">
                <a:solidFill>
                  <a:srgbClr val="535353"/>
                </a:solidFill>
                <a:ea typeface="Arial" charset="0"/>
              </a:rPr>
              <a:t>Conduct a thorough risk-benefit analysis before considering the use of biometric data for electronic identities.</a:t>
            </a:r>
            <a:r>
              <a:rPr lang="en-US" sz="1800" baseline="0" dirty="0" smtClean="0">
                <a:solidFill>
                  <a:srgbClr val="535353"/>
                </a:solidFill>
                <a:ea typeface="Arial" charset="0"/>
              </a:rPr>
              <a:t> </a:t>
            </a:r>
            <a:r>
              <a:rPr lang="en-US" sz="1200" kern="1200" baseline="0" dirty="0" smtClean="0">
                <a:solidFill>
                  <a:schemeClr val="tx1"/>
                </a:solidFill>
                <a:latin typeface="+mj-lt"/>
                <a:ea typeface="ＭＳ Ｐゴシック" charset="0"/>
                <a:cs typeface="+mj-cs"/>
                <a:sym typeface="Avenir Roman" charset="0"/>
              </a:rPr>
              <a:t>In the event that biometric data is leaked or compromised, it cannot be revoked (i.e. a person cannot change his or her fingerprint). For this reason, it should not be collected unless absolutely necessary.</a:t>
            </a:r>
          </a:p>
        </p:txBody>
      </p:sp>
    </p:spTree>
    <p:extLst>
      <p:ext uri="{BB962C8B-B14F-4D97-AF65-F5344CB8AC3E}">
        <p14:creationId xmlns:p14="http://schemas.microsoft.com/office/powerpoint/2010/main" val="98458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sng" kern="1200" baseline="0" dirty="0" smtClean="0">
                <a:solidFill>
                  <a:schemeClr val="tx1"/>
                </a:solidFill>
                <a:latin typeface="+mn-lt"/>
                <a:ea typeface="ＭＳ Ｐゴシック" charset="0"/>
                <a:cs typeface="+mn-cs"/>
                <a:sym typeface="Avenir Roman" charset="0"/>
              </a:rPr>
              <a:t>Thank You:</a:t>
            </a:r>
          </a:p>
          <a:p>
            <a:endParaRPr lang="en-US" sz="800" b="0" i="0" u="sng" kern="1200" baseline="0" dirty="0" smtClean="0">
              <a:solidFill>
                <a:schemeClr val="tx1"/>
              </a:solidFill>
              <a:latin typeface="+mn-lt"/>
              <a:ea typeface="ＭＳ Ｐゴシック" charset="0"/>
              <a:cs typeface="+mn-cs"/>
              <a:sym typeface="Avenir Roman" charset="0"/>
            </a:endParaRPr>
          </a:p>
          <a:p>
            <a:r>
              <a:rPr lang="en-US" sz="800" kern="1200" baseline="0" dirty="0" smtClean="0">
                <a:solidFill>
                  <a:schemeClr val="tx1"/>
                </a:solidFill>
                <a:latin typeface="+mn-lt"/>
                <a:ea typeface="ＭＳ Ｐゴシック" charset="0"/>
                <a:cs typeface="+mn-cs"/>
                <a:sym typeface="Avenir Roman" charset="0"/>
              </a:rPr>
              <a:t>Effective digital identities facilitate trusted Internet communications and business transactions. It is therefore critical that governments:</a:t>
            </a:r>
          </a:p>
          <a:p>
            <a:endParaRPr lang="en-US" sz="800" kern="1200" baseline="0" dirty="0" smtClean="0">
              <a:solidFill>
                <a:schemeClr val="tx1"/>
              </a:solidFill>
              <a:latin typeface="+mn-lt"/>
              <a:ea typeface="ＭＳ Ｐゴシック" charset="0"/>
              <a:cs typeface="+mn-cs"/>
              <a:sym typeface="Avenir Roman" charset="0"/>
            </a:endParaRPr>
          </a:p>
          <a:p>
            <a:pPr marL="228600" indent="-228600">
              <a:buFont typeface="+mj-lt"/>
              <a:buAutoNum type="arabicPeriod"/>
            </a:pPr>
            <a:r>
              <a:rPr lang="en-US" sz="800" kern="1200" baseline="0" dirty="0" smtClean="0">
                <a:solidFill>
                  <a:schemeClr val="tx1"/>
                </a:solidFill>
                <a:latin typeface="+mn-lt"/>
                <a:ea typeface="ＭＳ Ｐゴシック" charset="0"/>
                <a:cs typeface="+mn-cs"/>
                <a:sym typeface="Avenir Roman" charset="0"/>
              </a:rPr>
              <a:t>continue to encourage the open development and use of new technologies to express identity on the Internet, whether they are identified, pseudonyms, or anonymous; and </a:t>
            </a:r>
          </a:p>
          <a:p>
            <a:pPr marL="228600" indent="-228600">
              <a:buFont typeface="+mj-lt"/>
              <a:buAutoNum type="arabicPeriod"/>
            </a:pPr>
            <a:r>
              <a:rPr lang="en-US" sz="800" kern="1200" baseline="0" dirty="0" smtClean="0">
                <a:solidFill>
                  <a:schemeClr val="tx1"/>
                </a:solidFill>
                <a:latin typeface="+mn-lt"/>
                <a:ea typeface="ＭＳ Ｐゴシック" charset="0"/>
                <a:cs typeface="+mn-cs"/>
                <a:sym typeface="Avenir Roman" charset="0"/>
              </a:rPr>
              <a:t>refrain from activities that might stifle economic and/or social progress (i.e. mandating the level of identification required to access the Internet activities).</a:t>
            </a:r>
            <a:endParaRPr lang="en-US" sz="800" dirty="0" smtClean="0"/>
          </a:p>
        </p:txBody>
      </p:sp>
    </p:spTree>
    <p:extLst>
      <p:ext uri="{BB962C8B-B14F-4D97-AF65-F5344CB8AC3E}">
        <p14:creationId xmlns:p14="http://schemas.microsoft.com/office/powerpoint/2010/main" val="15716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Add Info">
    <p:bg>
      <p:bgPr>
        <a:solidFill>
          <a:srgbClr val="009FDF"/>
        </a:solidFill>
        <a:effectLst/>
      </p:bgPr>
    </p:bg>
    <p:spTree>
      <p:nvGrpSpPr>
        <p:cNvPr id="1" name=""/>
        <p:cNvGrpSpPr/>
        <p:nvPr/>
      </p:nvGrpSpPr>
      <p:grpSpPr>
        <a:xfrm>
          <a:off x="0" y="0"/>
          <a:ext cx="0" cy="0"/>
          <a:chOff x="0" y="0"/>
          <a:chExt cx="0" cy="0"/>
        </a:xfrm>
      </p:grpSpPr>
      <p:pic>
        <p:nvPicPr>
          <p:cNvPr id="8" name="image2.png" descr="ISOC_0015_SEL_IMG.png"/>
          <p:cNvPicPr>
            <a:picLocks noChangeAspect="1" noChangeArrowheads="1"/>
          </p:cNvPicPr>
          <p:nvPr userDrawn="1"/>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alpha val="14819"/>
                  </a:srgbClr>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4" name="im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584" y="6135689"/>
            <a:ext cx="1530349"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 name="Shape 91"/>
          <p:cNvSpPr>
            <a:spLocks noChangeShapeType="1"/>
          </p:cNvSpPr>
          <p:nvPr userDrawn="1"/>
        </p:nvSpPr>
        <p:spPr bwMode="auto">
          <a:xfrm>
            <a:off x="558800" y="482600"/>
            <a:ext cx="1896533" cy="0"/>
          </a:xfrm>
          <a:prstGeom prst="line">
            <a:avLst/>
          </a:prstGeom>
          <a:noFill/>
          <a:ln w="50800">
            <a:solidFill>
              <a:srgbClr val="FFFFFF"/>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9" name="Shape 19"/>
          <p:cNvSpPr>
            <a:spLocks noGrp="1"/>
          </p:cNvSpPr>
          <p:nvPr>
            <p:ph type="body" idx="1" hasCustomPrompt="1"/>
          </p:nvPr>
        </p:nvSpPr>
        <p:spPr>
          <a:xfrm>
            <a:off x="629459" y="2354767"/>
            <a:ext cx="11494808" cy="2852233"/>
          </a:xfrm>
          <a:prstGeom prst="rect">
            <a:avLst/>
          </a:prstGeom>
        </p:spPr>
        <p:txBody>
          <a:bodyPr lIns="91439" tIns="91439" rIns="91439" bIns="91439"/>
          <a:lstStyle>
            <a:lvl1pPr marL="0" indent="0">
              <a:defRPr sz="4400">
                <a:solidFill>
                  <a:srgbClr val="FFFFFF"/>
                </a:solidFill>
                <a:latin typeface="Arial"/>
                <a:ea typeface="Arial"/>
                <a:cs typeface="Arial"/>
                <a:sym typeface="Arial"/>
              </a:defRPr>
            </a:lvl1pPr>
            <a:lvl2pPr marL="0" indent="457200">
              <a:buSzTx/>
              <a:buNone/>
              <a:defRPr sz="1800">
                <a:solidFill>
                  <a:srgbClr val="FFFFFF"/>
                </a:solidFill>
                <a:latin typeface="Arial"/>
                <a:ea typeface="Arial"/>
                <a:cs typeface="Arial"/>
                <a:sym typeface="Arial"/>
              </a:defRPr>
            </a:lvl2pPr>
            <a:lvl3pPr marL="0" indent="914400">
              <a:buSzTx/>
              <a:buNone/>
              <a:defRPr sz="1800">
                <a:solidFill>
                  <a:srgbClr val="FFFFFF"/>
                </a:solidFill>
                <a:latin typeface="Arial"/>
                <a:ea typeface="Arial"/>
                <a:cs typeface="Arial"/>
                <a:sym typeface="Arial"/>
              </a:defRPr>
            </a:lvl3pPr>
            <a:lvl4pPr marL="0" indent="1371600">
              <a:buSzTx/>
              <a:buNone/>
              <a:defRPr sz="1800">
                <a:solidFill>
                  <a:srgbClr val="FFFFFF"/>
                </a:solidFill>
                <a:latin typeface="Arial"/>
                <a:ea typeface="Arial"/>
                <a:cs typeface="Arial"/>
                <a:sym typeface="Arial"/>
              </a:defRPr>
            </a:lvl4pPr>
            <a:lvl5pPr marL="0" indent="1828800">
              <a:buSzTx/>
              <a:buNone/>
              <a:defRPr sz="1800">
                <a:solidFill>
                  <a:srgbClr val="FFFFFF"/>
                </a:solidFill>
                <a:latin typeface="Arial"/>
                <a:ea typeface="Arial"/>
                <a:cs typeface="Arial"/>
                <a:sym typeface="Arial"/>
              </a:defRPr>
            </a:lvl5pPr>
          </a:lstStyle>
          <a:p>
            <a:pPr lvl="0"/>
            <a:r>
              <a:rPr dirty="0"/>
              <a:t>Body Level </a:t>
            </a:r>
            <a:r>
              <a:rPr dirty="0" smtClean="0"/>
              <a:t>One</a:t>
            </a:r>
            <a:endParaRPr dirty="0"/>
          </a:p>
        </p:txBody>
      </p:sp>
      <p:sp>
        <p:nvSpPr>
          <p:cNvPr id="2" name="Title 1"/>
          <p:cNvSpPr>
            <a:spLocks noGrp="1"/>
          </p:cNvSpPr>
          <p:nvPr>
            <p:ph type="title"/>
          </p:nvPr>
        </p:nvSpPr>
        <p:spPr>
          <a:xfrm>
            <a:off x="541867" y="595314"/>
            <a:ext cx="11582400" cy="809625"/>
          </a:xfrm>
          <a:prstGeom prst="rect">
            <a:avLst/>
          </a:prstGeom>
        </p:spPr>
        <p:txBody>
          <a:bodyPr/>
          <a:lstStyle>
            <a:lvl1pPr algn="l">
              <a:defRPr b="1">
                <a:solidFill>
                  <a:schemeClr val="bg1"/>
                </a:solidFill>
              </a:defRPr>
            </a:lvl1pPr>
          </a:lstStyle>
          <a:p>
            <a:r>
              <a:rPr lang="en-US" dirty="0" smtClean="0"/>
              <a:t>Click to edit Master title style</a:t>
            </a:r>
            <a:endParaRPr lang="en-US" dirty="0"/>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rgbClr val="FFFFFF"/>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197605027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age">
    <p:spTree>
      <p:nvGrpSpPr>
        <p:cNvPr id="1" name=""/>
        <p:cNvGrpSpPr/>
        <p:nvPr/>
      </p:nvGrpSpPr>
      <p:grpSpPr>
        <a:xfrm>
          <a:off x="0" y="0"/>
          <a:ext cx="0" cy="0"/>
          <a:chOff x="0" y="0"/>
          <a:chExt cx="0" cy="0"/>
        </a:xfrm>
      </p:grpSpPr>
      <p:sp>
        <p:nvSpPr>
          <p:cNvPr id="23" name="Shape 23"/>
          <p:cNvSpPr>
            <a:spLocks noGrp="1"/>
          </p:cNvSpPr>
          <p:nvPr>
            <p:ph type="title"/>
          </p:nvPr>
        </p:nvSpPr>
        <p:spPr>
          <a:xfrm>
            <a:off x="541867" y="595314"/>
            <a:ext cx="11582400" cy="809625"/>
          </a:xfrm>
          <a:prstGeom prst="rect">
            <a:avLst/>
          </a:prstGeom>
        </p:spPr>
        <p:txBody>
          <a:bodyPr/>
          <a:lstStyle>
            <a:lvl1pPr algn="l">
              <a:defRPr/>
            </a:lvl1pPr>
          </a:lstStyle>
          <a:p>
            <a:pPr lvl="0"/>
            <a:r>
              <a:rPr dirty="0"/>
              <a:t>Title Text</a:t>
            </a:r>
          </a:p>
        </p:txBody>
      </p:sp>
      <p:sp>
        <p:nvSpPr>
          <p:cNvPr id="24" name="Shape 24"/>
          <p:cNvSpPr>
            <a:spLocks noGrp="1"/>
          </p:cNvSpPr>
          <p:nvPr>
            <p:ph type="body" idx="1"/>
          </p:nvPr>
        </p:nvSpPr>
        <p:spPr>
          <a:xfrm>
            <a:off x="541867" y="1282700"/>
            <a:ext cx="11582400" cy="4800600"/>
          </a:xfrm>
          <a:prstGeom prst="rect">
            <a:avLst/>
          </a:prstGeom>
        </p:spPr>
        <p:txBody>
          <a:bodyPr/>
          <a:lstStyle>
            <a:lvl2pPr>
              <a:buClr>
                <a:srgbClr val="007FB2"/>
              </a:buClr>
            </a:lvl2pPr>
            <a:lvl3pPr>
              <a:buClr>
                <a:srgbClr val="007FB2"/>
              </a:buClr>
            </a:lvl3pPr>
            <a:lvl4pPr>
              <a:buClr>
                <a:srgbClr val="007FB2"/>
              </a:buClr>
            </a:lvl4pPr>
            <a:lvl5pPr>
              <a:buClr>
                <a:srgbClr val="007FB2"/>
              </a:buCl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6"/>
          <p:cNvSpPr>
            <a:spLocks noChangeShapeType="1"/>
          </p:cNvSpPr>
          <p:nvPr userDrawn="1"/>
        </p:nvSpPr>
        <p:spPr bwMode="auto">
          <a:xfrm flipV="1">
            <a:off x="558800" y="482600"/>
            <a:ext cx="2262717" cy="0"/>
          </a:xfrm>
          <a:prstGeom prst="line">
            <a:avLst/>
          </a:prstGeom>
          <a:noFill/>
          <a:ln w="50800">
            <a:solidFill>
              <a:srgbClr val="009FDF"/>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chemeClr val="tx2"/>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6423542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Questions?</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smtClean="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smtClean="0"/>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smtClean="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9" r:id="rId2"/>
    <p:sldLayoutId id="2147483714" r:id="rId3"/>
    <p:sldLayoutId id="2147483715" r:id="rId4"/>
    <p:sldLayoutId id="2147483731" r:id="rId5"/>
    <p:sldLayoutId id="2147483716" r:id="rId6"/>
    <p:sldLayoutId id="2147483732" r:id="rId7"/>
    <p:sldLayoutId id="2147483733" r:id="rId8"/>
    <p:sldLayoutId id="2147483717" r:id="rId9"/>
    <p:sldLayoutId id="2147483735" r:id="rId10"/>
    <p:sldLayoutId id="2147483737" r:id="rId11"/>
    <p:sldLayoutId id="2147483738" r:id="rId1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3355200"/>
            <a:ext cx="11109600" cy="913455"/>
          </a:xfrm>
        </p:spPr>
        <p:txBody>
          <a:bodyPr/>
          <a:lstStyle/>
          <a:p>
            <a:r>
              <a:rPr lang="en-US" dirty="0" smtClean="0"/>
              <a:t>A trusted digital identity ecosystem</a:t>
            </a:r>
            <a:br>
              <a:rPr lang="en-US" dirty="0" smtClean="0"/>
            </a:br>
            <a:r>
              <a:rPr lang="en-US" dirty="0" smtClean="0"/>
              <a:t>is a critical component of a trusted Internet.</a:t>
            </a:r>
            <a:endParaRPr lang="en-US" dirty="0"/>
          </a:p>
        </p:txBody>
      </p:sp>
      <p:sp>
        <p:nvSpPr>
          <p:cNvPr id="2" name="Title 1"/>
          <p:cNvSpPr>
            <a:spLocks noGrp="1"/>
          </p:cNvSpPr>
          <p:nvPr>
            <p:ph type="ctrTitle"/>
          </p:nvPr>
        </p:nvSpPr>
        <p:spPr/>
        <p:txBody>
          <a:bodyPr/>
          <a:lstStyle/>
          <a:p>
            <a:r>
              <a:rPr lang="en-US" smtClean="0">
                <a:sym typeface="Arial Bold" charset="0"/>
              </a:rPr>
              <a:t>Identity on the Internet</a:t>
            </a:r>
            <a:br>
              <a:rPr lang="en-US" smtClean="0">
                <a:sym typeface="Arial Bold" charset="0"/>
              </a:rPr>
            </a:b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dirty="0" smtClean="0"/>
              <a:t>Digital Identities</a:t>
            </a:r>
            <a:endParaRPr lang="en-US" dirty="0"/>
          </a:p>
        </p:txBody>
      </p:sp>
      <p:grpSp>
        <p:nvGrpSpPr>
          <p:cNvPr id="5" name="Group 4"/>
          <p:cNvGrpSpPr/>
          <p:nvPr/>
        </p:nvGrpSpPr>
        <p:grpSpPr>
          <a:xfrm>
            <a:off x="2492188" y="1143001"/>
            <a:ext cx="7068907" cy="4890123"/>
            <a:chOff x="968188" y="1143000"/>
            <a:chExt cx="6651812" cy="4890123"/>
          </a:xfrm>
        </p:grpSpPr>
        <p:sp>
          <p:nvSpPr>
            <p:cNvPr id="7" name="Freeform 6"/>
            <p:cNvSpPr/>
            <p:nvPr/>
          </p:nvSpPr>
          <p:spPr>
            <a:xfrm>
              <a:off x="968188" y="1143000"/>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6000" tIns="68580" rIns="68581" bIns="68580" numCol="1" spcCol="1270" anchor="ctr" anchorCtr="0">
              <a:noAutofit/>
            </a:bodyPr>
            <a:lstStyle/>
            <a:p>
              <a:pPr defTabSz="800100">
                <a:lnSpc>
                  <a:spcPct val="90000"/>
                </a:lnSpc>
                <a:spcAft>
                  <a:spcPct val="35000"/>
                </a:spcAft>
              </a:pPr>
              <a:r>
                <a:rPr lang="en-US" dirty="0"/>
                <a:t>Electronic Identities</a:t>
              </a:r>
            </a:p>
            <a:p>
              <a:pPr marL="114300" lvl="1" indent="-114300" defTabSz="622300">
                <a:lnSpc>
                  <a:spcPct val="90000"/>
                </a:lnSpc>
                <a:spcAft>
                  <a:spcPct val="15000"/>
                </a:spcAft>
                <a:buChar char="••"/>
              </a:pPr>
              <a:r>
                <a:rPr lang="en-US" sz="1400" dirty="0"/>
                <a:t>Government issued identification</a:t>
              </a:r>
            </a:p>
          </p:txBody>
        </p:sp>
        <p:sp>
          <p:nvSpPr>
            <p:cNvPr id="8" name="Rounded Rectangle 7"/>
            <p:cNvSpPr/>
            <p:nvPr/>
          </p:nvSpPr>
          <p:spPr>
            <a:xfrm>
              <a:off x="1058745" y="1233557"/>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1</a:t>
              </a:r>
              <a:endParaRPr lang="en-US" b="1" dirty="0">
                <a:solidFill>
                  <a:srgbClr val="0038A7"/>
                </a:solidFill>
              </a:endParaRPr>
            </a:p>
          </p:txBody>
        </p:sp>
        <p:sp>
          <p:nvSpPr>
            <p:cNvPr id="9" name="Freeform 8"/>
            <p:cNvSpPr/>
            <p:nvPr/>
          </p:nvSpPr>
          <p:spPr>
            <a:xfrm>
              <a:off x="968188" y="2139136"/>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2000" tIns="68580" rIns="68581" bIns="68580" numCol="1" spcCol="1270" anchor="ctr" anchorCtr="0">
              <a:noAutofit/>
            </a:bodyPr>
            <a:lstStyle/>
            <a:p>
              <a:pPr defTabSz="800100">
                <a:lnSpc>
                  <a:spcPct val="90000"/>
                </a:lnSpc>
                <a:spcAft>
                  <a:spcPct val="35000"/>
                </a:spcAft>
              </a:pPr>
              <a:r>
                <a:rPr lang="en-US" dirty="0"/>
                <a:t>Attribute-Based Identities</a:t>
              </a:r>
            </a:p>
            <a:p>
              <a:pPr marL="114300" lvl="1" indent="-114300" defTabSz="622300">
                <a:lnSpc>
                  <a:spcPct val="90000"/>
                </a:lnSpc>
                <a:spcAft>
                  <a:spcPct val="15000"/>
                </a:spcAft>
                <a:buChar char="••"/>
              </a:pPr>
              <a:r>
                <a:rPr lang="en-US" sz="1400" dirty="0"/>
                <a:t>A specific characteristic (i.e. at least 18 years old)</a:t>
              </a:r>
            </a:p>
          </p:txBody>
        </p:sp>
        <p:sp>
          <p:nvSpPr>
            <p:cNvPr id="10" name="Rounded Rectangle 9"/>
            <p:cNvSpPr/>
            <p:nvPr/>
          </p:nvSpPr>
          <p:spPr>
            <a:xfrm>
              <a:off x="1058745" y="2229694"/>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2</a:t>
              </a:r>
              <a:endParaRPr lang="en-US" dirty="0"/>
            </a:p>
          </p:txBody>
        </p:sp>
        <p:sp>
          <p:nvSpPr>
            <p:cNvPr id="11" name="Freeform 10"/>
            <p:cNvSpPr/>
            <p:nvPr/>
          </p:nvSpPr>
          <p:spPr>
            <a:xfrm>
              <a:off x="968188" y="3135272"/>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2000" tIns="68580" rIns="68581" bIns="68580" numCol="1" spcCol="1270" anchor="ctr" anchorCtr="0">
              <a:noAutofit/>
            </a:bodyPr>
            <a:lstStyle/>
            <a:p>
              <a:pPr defTabSz="800100">
                <a:lnSpc>
                  <a:spcPct val="90000"/>
                </a:lnSpc>
                <a:spcAft>
                  <a:spcPct val="35000"/>
                </a:spcAft>
              </a:pPr>
              <a:r>
                <a:rPr lang="en-US" dirty="0"/>
                <a:t>Authentication-Based Identities</a:t>
              </a:r>
            </a:p>
            <a:p>
              <a:pPr marL="114300" lvl="1" indent="-114300" defTabSz="622300">
                <a:lnSpc>
                  <a:spcPct val="90000"/>
                </a:lnSpc>
                <a:spcAft>
                  <a:spcPct val="15000"/>
                </a:spcAft>
                <a:buChar char="••"/>
              </a:pPr>
              <a:r>
                <a:rPr lang="en-US" sz="1400" dirty="0"/>
                <a:t>Login credentials (i.e. username and password)</a:t>
              </a:r>
            </a:p>
          </p:txBody>
        </p:sp>
        <p:sp>
          <p:nvSpPr>
            <p:cNvPr id="12" name="Rounded Rectangle 11"/>
            <p:cNvSpPr/>
            <p:nvPr/>
          </p:nvSpPr>
          <p:spPr>
            <a:xfrm>
              <a:off x="1058745" y="3225830"/>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3</a:t>
              </a:r>
              <a:endParaRPr lang="en-US" dirty="0"/>
            </a:p>
          </p:txBody>
        </p:sp>
        <p:sp>
          <p:nvSpPr>
            <p:cNvPr id="13" name="Freeform 12"/>
            <p:cNvSpPr/>
            <p:nvPr/>
          </p:nvSpPr>
          <p:spPr>
            <a:xfrm>
              <a:off x="968188" y="4131409"/>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2000" tIns="68580" rIns="68581" bIns="68580" numCol="1" spcCol="1270" anchor="ctr" anchorCtr="0">
              <a:noAutofit/>
            </a:bodyPr>
            <a:lstStyle/>
            <a:p>
              <a:pPr defTabSz="800100">
                <a:lnSpc>
                  <a:spcPct val="90000"/>
                </a:lnSpc>
                <a:spcAft>
                  <a:spcPct val="35000"/>
                </a:spcAft>
              </a:pPr>
              <a:r>
                <a:rPr lang="en-US" dirty="0"/>
                <a:t>Electronic Signatures</a:t>
              </a:r>
            </a:p>
            <a:p>
              <a:pPr marL="114300" lvl="1" indent="-114300" defTabSz="622300">
                <a:lnSpc>
                  <a:spcPct val="90000"/>
                </a:lnSpc>
                <a:spcAft>
                  <a:spcPct val="15000"/>
                </a:spcAft>
                <a:buChar char="••"/>
              </a:pPr>
              <a:r>
                <a:rPr lang="en-US" sz="1400" dirty="0"/>
                <a:t>Identification which can result in a recognized legal effect</a:t>
              </a:r>
            </a:p>
          </p:txBody>
        </p:sp>
        <p:sp>
          <p:nvSpPr>
            <p:cNvPr id="14" name="Rounded Rectangle 13"/>
            <p:cNvSpPr/>
            <p:nvPr/>
          </p:nvSpPr>
          <p:spPr>
            <a:xfrm>
              <a:off x="1058745" y="4221966"/>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4</a:t>
              </a:r>
              <a:endParaRPr lang="en-US" dirty="0"/>
            </a:p>
          </p:txBody>
        </p:sp>
        <p:sp>
          <p:nvSpPr>
            <p:cNvPr id="15" name="Freeform 14"/>
            <p:cNvSpPr/>
            <p:nvPr/>
          </p:nvSpPr>
          <p:spPr>
            <a:xfrm>
              <a:off x="968188" y="5127545"/>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2000" tIns="68580" rIns="68581" bIns="68580" numCol="1" spcCol="1270" anchor="ctr" anchorCtr="0">
              <a:noAutofit/>
            </a:bodyPr>
            <a:lstStyle/>
            <a:p>
              <a:pPr defTabSz="800100">
                <a:lnSpc>
                  <a:spcPct val="90000"/>
                </a:lnSpc>
                <a:spcAft>
                  <a:spcPct val="35000"/>
                </a:spcAft>
              </a:pPr>
              <a:r>
                <a:rPr lang="en-US" dirty="0"/>
                <a:t>Identifiers</a:t>
              </a:r>
            </a:p>
            <a:p>
              <a:pPr marL="114300" lvl="1" indent="-114300" defTabSz="622300">
                <a:lnSpc>
                  <a:spcPct val="90000"/>
                </a:lnSpc>
                <a:spcAft>
                  <a:spcPct val="15000"/>
                </a:spcAft>
                <a:buChar char="••"/>
              </a:pPr>
              <a:r>
                <a:rPr lang="en-US" sz="1400" dirty="0"/>
                <a:t>Any data that identifies information about a device and/or a user</a:t>
              </a:r>
            </a:p>
          </p:txBody>
        </p:sp>
        <p:sp>
          <p:nvSpPr>
            <p:cNvPr id="16" name="Rounded Rectangle 15"/>
            <p:cNvSpPr/>
            <p:nvPr/>
          </p:nvSpPr>
          <p:spPr>
            <a:xfrm>
              <a:off x="1058745" y="5218103"/>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5</a:t>
              </a:r>
              <a:endParaRPr lang="en-US" dirty="0"/>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dirty="0" smtClean="0"/>
              <a:t>Key Considerations</a:t>
            </a:r>
            <a:endParaRPr lang="en-US" dirty="0"/>
          </a:p>
        </p:txBody>
      </p:sp>
      <p:grpSp>
        <p:nvGrpSpPr>
          <p:cNvPr id="5" name="Group 4"/>
          <p:cNvGrpSpPr/>
          <p:nvPr/>
        </p:nvGrpSpPr>
        <p:grpSpPr>
          <a:xfrm>
            <a:off x="2492188" y="1143001"/>
            <a:ext cx="7068907" cy="4890123"/>
            <a:chOff x="968188" y="1143000"/>
            <a:chExt cx="6651812" cy="4890123"/>
          </a:xfrm>
        </p:grpSpPr>
        <p:sp>
          <p:nvSpPr>
            <p:cNvPr id="7" name="Freeform 6"/>
            <p:cNvSpPr/>
            <p:nvPr/>
          </p:nvSpPr>
          <p:spPr>
            <a:xfrm>
              <a:off x="968188" y="1143000"/>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6000" tIns="68580" rIns="68581" bIns="68580" numCol="1" spcCol="1270" anchor="ctr" anchorCtr="0">
              <a:noAutofit/>
            </a:bodyPr>
            <a:lstStyle/>
            <a:p>
              <a:pPr defTabSz="800100">
                <a:lnSpc>
                  <a:spcPct val="90000"/>
                </a:lnSpc>
                <a:spcAft>
                  <a:spcPct val="35000"/>
                </a:spcAft>
              </a:pPr>
              <a:r>
                <a:rPr lang="en-US" dirty="0">
                  <a:solidFill>
                    <a:schemeClr val="bg1"/>
                  </a:solidFill>
                </a:rPr>
                <a:t>Electronic Identities</a:t>
              </a:r>
            </a:p>
            <a:p>
              <a:pPr marL="114300" lvl="1" indent="-114300" defTabSz="622300">
                <a:lnSpc>
                  <a:spcPct val="90000"/>
                </a:lnSpc>
                <a:spcAft>
                  <a:spcPct val="15000"/>
                </a:spcAft>
                <a:buChar char="••"/>
              </a:pPr>
              <a:r>
                <a:rPr lang="en-US" sz="1400" dirty="0">
                  <a:solidFill>
                    <a:schemeClr val="bg1"/>
                  </a:solidFill>
                  <a:ea typeface="Arial" charset="0"/>
                </a:rPr>
                <a:t>generally require proof by presenting government-issued identification.</a:t>
              </a:r>
              <a:endParaRPr lang="en-US" sz="1400" dirty="0">
                <a:solidFill>
                  <a:schemeClr val="bg1"/>
                </a:solidFill>
              </a:endParaRPr>
            </a:p>
          </p:txBody>
        </p:sp>
        <p:sp>
          <p:nvSpPr>
            <p:cNvPr id="8" name="Rounded Rectangle 7"/>
            <p:cNvSpPr/>
            <p:nvPr/>
          </p:nvSpPr>
          <p:spPr>
            <a:xfrm>
              <a:off x="1058745" y="1233557"/>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1</a:t>
              </a:r>
              <a:endParaRPr lang="en-US" b="1" dirty="0">
                <a:solidFill>
                  <a:srgbClr val="0038A7"/>
                </a:solidFill>
              </a:endParaRPr>
            </a:p>
          </p:txBody>
        </p:sp>
        <p:sp>
          <p:nvSpPr>
            <p:cNvPr id="9" name="Freeform 8"/>
            <p:cNvSpPr/>
            <p:nvPr/>
          </p:nvSpPr>
          <p:spPr>
            <a:xfrm>
              <a:off x="968188" y="2139136"/>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2000" tIns="68580" rIns="68581" bIns="68580" numCol="1" spcCol="1270" anchor="ctr" anchorCtr="0">
              <a:noAutofit/>
            </a:bodyPr>
            <a:lstStyle/>
            <a:p>
              <a:pPr defTabSz="800100">
                <a:lnSpc>
                  <a:spcPct val="90000"/>
                </a:lnSpc>
                <a:spcAft>
                  <a:spcPct val="35000"/>
                </a:spcAft>
              </a:pPr>
              <a:r>
                <a:rPr lang="en-US" dirty="0">
                  <a:solidFill>
                    <a:schemeClr val="bg1"/>
                  </a:solidFill>
                </a:rPr>
                <a:t>Attribute-Based Identities</a:t>
              </a:r>
            </a:p>
            <a:p>
              <a:pPr marL="114300" lvl="1" indent="-114300" defTabSz="622300">
                <a:lnSpc>
                  <a:spcPct val="90000"/>
                </a:lnSpc>
                <a:spcAft>
                  <a:spcPct val="15000"/>
                </a:spcAft>
                <a:buChar char="••"/>
              </a:pPr>
              <a:r>
                <a:rPr lang="en-US" sz="1400" dirty="0">
                  <a:solidFill>
                    <a:schemeClr val="bg1"/>
                  </a:solidFill>
                  <a:ea typeface="Arial" charset="0"/>
                </a:rPr>
                <a:t>can include a single attribute or a combination of attributes.</a:t>
              </a:r>
              <a:endParaRPr lang="en-US" sz="1400" dirty="0">
                <a:solidFill>
                  <a:schemeClr val="bg1"/>
                </a:solidFill>
              </a:endParaRPr>
            </a:p>
          </p:txBody>
        </p:sp>
        <p:sp>
          <p:nvSpPr>
            <p:cNvPr id="10" name="Rounded Rectangle 9"/>
            <p:cNvSpPr/>
            <p:nvPr/>
          </p:nvSpPr>
          <p:spPr>
            <a:xfrm>
              <a:off x="1058745" y="2229694"/>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2</a:t>
              </a:r>
              <a:endParaRPr lang="en-US" dirty="0"/>
            </a:p>
          </p:txBody>
        </p:sp>
        <p:sp>
          <p:nvSpPr>
            <p:cNvPr id="11" name="Freeform 10"/>
            <p:cNvSpPr/>
            <p:nvPr/>
          </p:nvSpPr>
          <p:spPr>
            <a:xfrm>
              <a:off x="968188" y="3135272"/>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2000" tIns="68580" rIns="68581" bIns="68580" numCol="1" spcCol="1270" anchor="ctr" anchorCtr="0">
              <a:noAutofit/>
            </a:bodyPr>
            <a:lstStyle/>
            <a:p>
              <a:pPr defTabSz="800100">
                <a:lnSpc>
                  <a:spcPct val="90000"/>
                </a:lnSpc>
                <a:spcAft>
                  <a:spcPct val="35000"/>
                </a:spcAft>
              </a:pPr>
              <a:r>
                <a:rPr lang="en-US" dirty="0">
                  <a:solidFill>
                    <a:schemeClr val="bg1"/>
                  </a:solidFill>
                </a:rPr>
                <a:t>Authentication-Based Identities</a:t>
              </a:r>
            </a:p>
            <a:p>
              <a:pPr marL="114300" lvl="1" indent="-114300" defTabSz="622300">
                <a:lnSpc>
                  <a:spcPct val="90000"/>
                </a:lnSpc>
                <a:spcAft>
                  <a:spcPct val="15000"/>
                </a:spcAft>
                <a:buChar char="••"/>
              </a:pPr>
              <a:r>
                <a:rPr lang="en-US" sz="1400" dirty="0">
                  <a:solidFill>
                    <a:schemeClr val="bg1"/>
                  </a:solidFill>
                  <a:ea typeface="Arial" charset="0"/>
                </a:rPr>
                <a:t>those that require only a username and password and are notoriously insecure; two-factor authentication provides additional protection.</a:t>
              </a:r>
              <a:endParaRPr lang="en-US" sz="1400" dirty="0">
                <a:solidFill>
                  <a:schemeClr val="bg1"/>
                </a:solidFill>
              </a:endParaRPr>
            </a:p>
          </p:txBody>
        </p:sp>
        <p:sp>
          <p:nvSpPr>
            <p:cNvPr id="12" name="Rounded Rectangle 11"/>
            <p:cNvSpPr/>
            <p:nvPr/>
          </p:nvSpPr>
          <p:spPr>
            <a:xfrm>
              <a:off x="1058745" y="3225830"/>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3</a:t>
              </a:r>
              <a:endParaRPr lang="en-US" dirty="0"/>
            </a:p>
          </p:txBody>
        </p:sp>
        <p:sp>
          <p:nvSpPr>
            <p:cNvPr id="13" name="Freeform 12"/>
            <p:cNvSpPr/>
            <p:nvPr/>
          </p:nvSpPr>
          <p:spPr>
            <a:xfrm>
              <a:off x="968188" y="4131409"/>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2000" tIns="68580" rIns="68581" bIns="68580" numCol="1" spcCol="1270" anchor="ctr" anchorCtr="0">
              <a:noAutofit/>
            </a:bodyPr>
            <a:lstStyle/>
            <a:p>
              <a:pPr defTabSz="800100">
                <a:lnSpc>
                  <a:spcPct val="90000"/>
                </a:lnSpc>
                <a:spcAft>
                  <a:spcPct val="35000"/>
                </a:spcAft>
              </a:pPr>
              <a:r>
                <a:rPr lang="en-US" dirty="0">
                  <a:solidFill>
                    <a:schemeClr val="bg1"/>
                  </a:solidFill>
                </a:rPr>
                <a:t>Electronic Signatures</a:t>
              </a:r>
            </a:p>
            <a:p>
              <a:pPr marL="114300" lvl="1" indent="-114300" defTabSz="622300">
                <a:lnSpc>
                  <a:spcPct val="90000"/>
                </a:lnSpc>
                <a:spcAft>
                  <a:spcPct val="15000"/>
                </a:spcAft>
                <a:buChar char="••"/>
              </a:pPr>
              <a:r>
                <a:rPr lang="en-US" sz="1400" dirty="0">
                  <a:solidFill>
                    <a:schemeClr val="bg1"/>
                  </a:solidFill>
                  <a:ea typeface="Arial" charset="0"/>
                </a:rPr>
                <a:t>can confirm that a user adopts the contents of a document, and confirms who wrote the communication.</a:t>
              </a:r>
              <a:endParaRPr lang="en-US" sz="1400" dirty="0">
                <a:solidFill>
                  <a:schemeClr val="bg1"/>
                </a:solidFill>
              </a:endParaRPr>
            </a:p>
          </p:txBody>
        </p:sp>
        <p:sp>
          <p:nvSpPr>
            <p:cNvPr id="14" name="Rounded Rectangle 13"/>
            <p:cNvSpPr/>
            <p:nvPr/>
          </p:nvSpPr>
          <p:spPr>
            <a:xfrm>
              <a:off x="1058745" y="4221966"/>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4</a:t>
              </a:r>
              <a:endParaRPr lang="en-US" dirty="0"/>
            </a:p>
          </p:txBody>
        </p:sp>
        <p:sp>
          <p:nvSpPr>
            <p:cNvPr id="15" name="Freeform 14"/>
            <p:cNvSpPr/>
            <p:nvPr/>
          </p:nvSpPr>
          <p:spPr>
            <a:xfrm>
              <a:off x="968188" y="5127545"/>
              <a:ext cx="6651812" cy="905578"/>
            </a:xfrm>
            <a:custGeom>
              <a:avLst/>
              <a:gdLst>
                <a:gd name="connsiteX0" fmla="*/ 0 w 6651812"/>
                <a:gd name="connsiteY0" fmla="*/ 90558 h 905578"/>
                <a:gd name="connsiteX1" fmla="*/ 90558 w 6651812"/>
                <a:gd name="connsiteY1" fmla="*/ 0 h 905578"/>
                <a:gd name="connsiteX2" fmla="*/ 6561254 w 6651812"/>
                <a:gd name="connsiteY2" fmla="*/ 0 h 905578"/>
                <a:gd name="connsiteX3" fmla="*/ 6651812 w 6651812"/>
                <a:gd name="connsiteY3" fmla="*/ 90558 h 905578"/>
                <a:gd name="connsiteX4" fmla="*/ 6651812 w 6651812"/>
                <a:gd name="connsiteY4" fmla="*/ 815020 h 905578"/>
                <a:gd name="connsiteX5" fmla="*/ 6561254 w 6651812"/>
                <a:gd name="connsiteY5" fmla="*/ 905578 h 905578"/>
                <a:gd name="connsiteX6" fmla="*/ 90558 w 6651812"/>
                <a:gd name="connsiteY6" fmla="*/ 905578 h 905578"/>
                <a:gd name="connsiteX7" fmla="*/ 0 w 6651812"/>
                <a:gd name="connsiteY7" fmla="*/ 815020 h 905578"/>
                <a:gd name="connsiteX8" fmla="*/ 0 w 6651812"/>
                <a:gd name="connsiteY8" fmla="*/ 90558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812" h="905578">
                  <a:moveTo>
                    <a:pt x="0" y="90558"/>
                  </a:moveTo>
                  <a:cubicBezTo>
                    <a:pt x="0" y="40544"/>
                    <a:pt x="40544" y="0"/>
                    <a:pt x="90558" y="0"/>
                  </a:cubicBezTo>
                  <a:lnTo>
                    <a:pt x="6561254" y="0"/>
                  </a:lnTo>
                  <a:cubicBezTo>
                    <a:pt x="6611268" y="0"/>
                    <a:pt x="6651812" y="40544"/>
                    <a:pt x="6651812" y="90558"/>
                  </a:cubicBezTo>
                  <a:lnTo>
                    <a:pt x="6651812" y="815020"/>
                  </a:lnTo>
                  <a:cubicBezTo>
                    <a:pt x="6651812" y="865034"/>
                    <a:pt x="6611268" y="905578"/>
                    <a:pt x="6561254" y="905578"/>
                  </a:cubicBezTo>
                  <a:lnTo>
                    <a:pt x="90558" y="905578"/>
                  </a:lnTo>
                  <a:cubicBezTo>
                    <a:pt x="40544" y="905578"/>
                    <a:pt x="0" y="865034"/>
                    <a:pt x="0" y="815020"/>
                  </a:cubicBezTo>
                  <a:lnTo>
                    <a:pt x="0" y="90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2000" tIns="68580" rIns="68581" bIns="68580" numCol="1" spcCol="1270" anchor="ctr" anchorCtr="0">
              <a:noAutofit/>
            </a:bodyPr>
            <a:lstStyle/>
            <a:p>
              <a:pPr defTabSz="800100">
                <a:lnSpc>
                  <a:spcPct val="90000"/>
                </a:lnSpc>
                <a:spcAft>
                  <a:spcPct val="35000"/>
                </a:spcAft>
              </a:pPr>
              <a:r>
                <a:rPr lang="en-US" dirty="0">
                  <a:solidFill>
                    <a:schemeClr val="bg1"/>
                  </a:solidFill>
                </a:rPr>
                <a:t>Identifiers</a:t>
              </a:r>
            </a:p>
            <a:p>
              <a:pPr marL="114300" lvl="1" indent="-114300" defTabSz="622300">
                <a:lnSpc>
                  <a:spcPct val="90000"/>
                </a:lnSpc>
                <a:spcAft>
                  <a:spcPct val="15000"/>
                </a:spcAft>
                <a:buChar char="••"/>
              </a:pPr>
              <a:r>
                <a:rPr lang="en-US" sz="1400" dirty="0">
                  <a:solidFill>
                    <a:schemeClr val="bg1"/>
                  </a:solidFill>
                  <a:ea typeface="Arial" charset="0"/>
                </a:rPr>
                <a:t>can be used to identify a specific device or user, or track a device or device user’s online interactions.</a:t>
              </a:r>
              <a:endParaRPr lang="en-US" sz="1400" dirty="0">
                <a:solidFill>
                  <a:schemeClr val="bg1"/>
                </a:solidFill>
              </a:endParaRPr>
            </a:p>
          </p:txBody>
        </p:sp>
        <p:sp>
          <p:nvSpPr>
            <p:cNvPr id="16" name="Rounded Rectangle 15"/>
            <p:cNvSpPr/>
            <p:nvPr/>
          </p:nvSpPr>
          <p:spPr>
            <a:xfrm>
              <a:off x="1058745" y="5218103"/>
              <a:ext cx="782755" cy="7244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b="1" dirty="0" smtClean="0">
                  <a:solidFill>
                    <a:srgbClr val="0038A7"/>
                  </a:solidFill>
                </a:rPr>
                <a:t>5</a:t>
              </a:r>
              <a:endParaRPr lang="en-US" dirty="0"/>
            </a:p>
          </p:txBody>
        </p:sp>
      </p:grpSp>
    </p:spTree>
    <p:extLst>
      <p:ext uri="{BB962C8B-B14F-4D97-AF65-F5344CB8AC3E}">
        <p14:creationId xmlns:p14="http://schemas.microsoft.com/office/powerpoint/2010/main" val="8503292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smtClean="0"/>
              <a:t>Challenges and Guiding Principles</a:t>
            </a:r>
            <a:endParaRPr lang="en-US" dirty="0"/>
          </a:p>
        </p:txBody>
      </p:sp>
      <p:sp>
        <p:nvSpPr>
          <p:cNvPr id="6" name="Text Placeholder 4"/>
          <p:cNvSpPr>
            <a:spLocks noGrp="1"/>
          </p:cNvSpPr>
          <p:nvPr>
            <p:ph idx="1"/>
          </p:nvPr>
        </p:nvSpPr>
        <p:spPr>
          <a:xfrm>
            <a:off x="540000" y="1548400"/>
            <a:ext cx="11122272" cy="4268200"/>
          </a:xfrm>
        </p:spPr>
        <p:txBody>
          <a:bodyPr/>
          <a:lstStyle/>
          <a:p>
            <a:r>
              <a:rPr lang="en-US" sz="3200" dirty="0" smtClean="0"/>
              <a:t>Privacy on the Internet is the biggest challenge.</a:t>
            </a:r>
          </a:p>
          <a:p>
            <a:r>
              <a:rPr lang="en-US" sz="2400" dirty="0" smtClean="0"/>
              <a:t>Most Internet users are more easily identified than ever before.</a:t>
            </a:r>
          </a:p>
          <a:p>
            <a:r>
              <a:rPr lang="en-US" sz="2400" dirty="0" smtClean="0"/>
              <a:t>An internet user’s identity can be inferred by someone with enough access to either their data or their attributes.</a:t>
            </a:r>
            <a:endParaRPr lang="en-US" sz="2400" dirty="0" smtClean="0">
              <a:sym typeface="Arial"/>
            </a:endParaRPr>
          </a:p>
          <a:p>
            <a:endParaRPr lang="en-US" dirty="0" smtClean="0"/>
          </a:p>
          <a:p>
            <a:r>
              <a:rPr lang="en-US" sz="3200" dirty="0" smtClean="0"/>
              <a:t>Guiding principles for governments and citizens:</a:t>
            </a:r>
          </a:p>
          <a:p>
            <a:r>
              <a:rPr lang="en-US" sz="2400" dirty="0" smtClean="0"/>
              <a:t>Individuals should be able to use pseudonymous and anonymous digital identities. </a:t>
            </a:r>
          </a:p>
          <a:p>
            <a:r>
              <a:rPr lang="en-US" sz="2400" dirty="0" smtClean="0"/>
              <a:t>Digital identities need not be government-issued to be trustworthy.</a:t>
            </a:r>
          </a:p>
          <a:p>
            <a:endParaRPr lang="en-US" dirty="0" smtClean="0"/>
          </a:p>
          <a:p>
            <a:endParaRPr lang="en-US" dirty="0" smtClean="0"/>
          </a:p>
          <a:p>
            <a:endParaRPr lang="en-US" dirty="0"/>
          </a:p>
        </p:txBody>
      </p:sp>
    </p:spTree>
    <p:extLst>
      <p:ext uri="{BB962C8B-B14F-4D97-AF65-F5344CB8AC3E}">
        <p14:creationId xmlns:p14="http://schemas.microsoft.com/office/powerpoint/2010/main" val="17492860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02"/>
          <p:cNvSpPr>
            <a:spLocks noGrp="1"/>
          </p:cNvSpPr>
          <p:nvPr>
            <p:ph type="title"/>
          </p:nvPr>
        </p:nvSpPr>
        <p:spPr/>
        <p:txBody>
          <a:bodyPr/>
          <a:lstStyle/>
          <a:p>
            <a:r>
              <a:rPr lang="en-US" smtClean="0"/>
              <a:t>Guiding Principles</a:t>
            </a:r>
            <a:endParaRPr lang="en-US" dirty="0"/>
          </a:p>
        </p:txBody>
      </p:sp>
      <p:sp>
        <p:nvSpPr>
          <p:cNvPr id="2" name="Content Placeholder 1"/>
          <p:cNvSpPr>
            <a:spLocks noGrp="1"/>
          </p:cNvSpPr>
          <p:nvPr>
            <p:ph idx="1"/>
          </p:nvPr>
        </p:nvSpPr>
        <p:spPr>
          <a:xfrm>
            <a:off x="540000" y="1548400"/>
            <a:ext cx="11122272" cy="4242800"/>
          </a:xfrm>
        </p:spPr>
        <p:txBody>
          <a:bodyPr/>
          <a:lstStyle/>
          <a:p>
            <a:r>
              <a:rPr lang="en-US" sz="3200" dirty="0" smtClean="0">
                <a:sym typeface="Avenir Roman" charset="0"/>
              </a:rPr>
              <a:t>It is good privacy and security practice to separate the use of digital identities and the data they are used to access.</a:t>
            </a:r>
          </a:p>
          <a:p>
            <a:r>
              <a:rPr lang="en-US" sz="2400" dirty="0" smtClean="0">
                <a:sym typeface="Avenir Roman" charset="0"/>
              </a:rPr>
              <a:t>In considering the principles for an electronic identity system, the following questions are relevant:</a:t>
            </a:r>
            <a:endParaRPr lang="en-US" sz="2400" dirty="0">
              <a:sym typeface="Avenir Roman" charset="0"/>
            </a:endParaRPr>
          </a:p>
          <a:p>
            <a:pPr marL="342900" indent="-342900">
              <a:buFont typeface="Arial" charset="0"/>
              <a:buChar char="•"/>
            </a:pPr>
            <a:r>
              <a:rPr lang="en-US" sz="2400" dirty="0" smtClean="0"/>
              <a:t>What form(s) of electronic identity are most useful for their projected use?</a:t>
            </a:r>
          </a:p>
          <a:p>
            <a:pPr marL="342900" indent="-342900">
              <a:buFont typeface="Arial" charset="0"/>
              <a:buChar char="•"/>
            </a:pPr>
            <a:r>
              <a:rPr lang="en-US" sz="2400" dirty="0" smtClean="0"/>
              <a:t>Is the identity system technically interoperable and legally compatible?</a:t>
            </a:r>
          </a:p>
          <a:p>
            <a:pPr marL="342900" indent="-342900">
              <a:buFont typeface="Arial" charset="0"/>
              <a:buChar char="•"/>
            </a:pPr>
            <a:r>
              <a:rPr lang="en-US" sz="2400" dirty="0" smtClean="0"/>
              <a:t>Does it collect and use only the data that is necessary?</a:t>
            </a:r>
          </a:p>
          <a:p>
            <a:pPr marL="342900" indent="-342900">
              <a:buFont typeface="Arial" charset="0"/>
              <a:buChar char="•"/>
            </a:pPr>
            <a:r>
              <a:rPr lang="en-US" sz="2400" dirty="0" smtClean="0"/>
              <a:t>Can the electronic identity be revoked if necessary?</a:t>
            </a:r>
          </a:p>
          <a:p>
            <a:pPr lvl="2"/>
            <a:endParaRPr lang="en-US" dirty="0" smtClean="0"/>
          </a:p>
          <a:p>
            <a:endParaRPr lang="en-US" dirty="0"/>
          </a:p>
        </p:txBody>
      </p:sp>
      <p:sp>
        <p:nvSpPr>
          <p:cNvPr id="7" name="Shape 135"/>
          <p:cNvSpPr txBox="1">
            <a:spLocks/>
          </p:cNvSpPr>
          <p:nvPr/>
        </p:nvSpPr>
        <p:spPr>
          <a:xfrm>
            <a:off x="1930401" y="1107888"/>
            <a:ext cx="8258629" cy="1686112"/>
          </a:xfrm>
          <a:prstGeom prst="rect">
            <a:avLst/>
          </a:prstGeom>
        </p:spPr>
        <p:txBody>
          <a:bodyPr/>
          <a:lstStyle>
            <a:lvl1pPr marL="342900" indent="-342900" algn="l" rtl="0" eaLnBrk="0" fontAlgn="base" hangingPunct="0">
              <a:lnSpc>
                <a:spcPct val="90000"/>
              </a:lnSpc>
              <a:spcBef>
                <a:spcPts val="2400"/>
              </a:spcBef>
              <a:spcAft>
                <a:spcPct val="0"/>
              </a:spcAft>
              <a:defRPr sz="2100">
                <a:solidFill>
                  <a:srgbClr val="535353"/>
                </a:solidFill>
                <a:latin typeface="Arial Bold"/>
                <a:ea typeface="ＭＳ Ｐゴシック" charset="0"/>
                <a:cs typeface="Arial Bold"/>
                <a:sym typeface="Arial Bold" charset="0"/>
              </a:defRPr>
            </a:lvl1pPr>
            <a:lvl2pPr marL="233363" indent="-233363"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2pPr>
            <a:lvl3pPr marL="517525" indent="-284163"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3pPr>
            <a:lvl4pPr marL="884238" indent="-368300"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4pPr>
            <a:lvl5pPr marL="1196975" indent="-447675"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5pPr>
            <a:lvl6pPr marL="2526029" indent="-240029">
              <a:lnSpc>
                <a:spcPct val="90000"/>
              </a:lnSpc>
              <a:spcBef>
                <a:spcPts val="2400"/>
              </a:spcBef>
              <a:buSzPct val="100000"/>
              <a:buChar char="•"/>
              <a:defRPr sz="2100">
                <a:solidFill>
                  <a:srgbClr val="535353"/>
                </a:solidFill>
                <a:latin typeface="Arial Bold"/>
                <a:ea typeface="Arial Bold"/>
                <a:cs typeface="Arial Bold"/>
                <a:sym typeface="Arial Bold"/>
              </a:defRPr>
            </a:lvl6pPr>
            <a:lvl7pPr marL="2983229" indent="-240029">
              <a:lnSpc>
                <a:spcPct val="90000"/>
              </a:lnSpc>
              <a:spcBef>
                <a:spcPts val="2400"/>
              </a:spcBef>
              <a:buSzPct val="100000"/>
              <a:buChar char="•"/>
              <a:defRPr sz="2100">
                <a:solidFill>
                  <a:srgbClr val="535353"/>
                </a:solidFill>
                <a:latin typeface="Arial Bold"/>
                <a:ea typeface="Arial Bold"/>
                <a:cs typeface="Arial Bold"/>
                <a:sym typeface="Arial Bold"/>
              </a:defRPr>
            </a:lvl7pPr>
            <a:lvl8pPr marL="3440429" indent="-240029">
              <a:lnSpc>
                <a:spcPct val="90000"/>
              </a:lnSpc>
              <a:spcBef>
                <a:spcPts val="2400"/>
              </a:spcBef>
              <a:buSzPct val="100000"/>
              <a:buChar char="•"/>
              <a:defRPr sz="2100">
                <a:solidFill>
                  <a:srgbClr val="535353"/>
                </a:solidFill>
                <a:latin typeface="Arial Bold"/>
                <a:ea typeface="Arial Bold"/>
                <a:cs typeface="Arial Bold"/>
                <a:sym typeface="Arial Bold"/>
              </a:defRPr>
            </a:lvl8pPr>
            <a:lvl9pPr marL="3897629" indent="-240029">
              <a:lnSpc>
                <a:spcPct val="90000"/>
              </a:lnSpc>
              <a:spcBef>
                <a:spcPts val="2400"/>
              </a:spcBef>
              <a:buSzPct val="100000"/>
              <a:buChar char="•"/>
              <a:defRPr sz="2100">
                <a:solidFill>
                  <a:srgbClr val="535353"/>
                </a:solidFill>
                <a:latin typeface="Arial Bold"/>
                <a:ea typeface="Arial Bold"/>
                <a:cs typeface="Arial Bold"/>
                <a:sym typeface="Arial Bold"/>
              </a:defRPr>
            </a:lvl9pPr>
          </a:lstStyle>
          <a:p>
            <a:pPr marL="0" indent="0" defTabSz="457200">
              <a:lnSpc>
                <a:spcPct val="125000"/>
              </a:lnSpc>
              <a:spcBef>
                <a:spcPct val="30000"/>
              </a:spcBef>
              <a:defRPr/>
            </a:pPr>
            <a:endParaRPr lang="en-US" sz="2000" dirty="0">
              <a:solidFill>
                <a:schemeClr val="tx1"/>
              </a:solidFill>
              <a:sym typeface="Avenir Roman" charset="0"/>
            </a:endParaRPr>
          </a:p>
        </p:txBody>
      </p:sp>
    </p:spTree>
    <p:extLst>
      <p:ext uri="{BB962C8B-B14F-4D97-AF65-F5344CB8AC3E}">
        <p14:creationId xmlns:p14="http://schemas.microsoft.com/office/powerpoint/2010/main" val="802857401"/>
      </p:ext>
    </p:extLst>
  </p:cSld>
  <p:clrMapOvr>
    <a:masterClrMapping/>
  </p:clrMapOvr>
  <p:transition/>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mtClean="0"/>
              <a:t>Download the Briefing Paper.</a:t>
            </a:r>
            <a:endParaRPr lang="en-US" dirty="0"/>
          </a:p>
        </p:txBody>
      </p:sp>
    </p:spTree>
    <p:extLst>
      <p:ext uri="{BB962C8B-B14F-4D97-AF65-F5344CB8AC3E}">
        <p14:creationId xmlns:p14="http://schemas.microsoft.com/office/powerpoint/2010/main" val="20334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5192F294-8424-7440-AA8F-DFA0F3CB0ECA}" vid="{63D69417-F860-6D4F-884E-B46161DA6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Template>
  <TotalTime>161</TotalTime>
  <Words>1502</Words>
  <Application>Microsoft Macintosh PowerPoint</Application>
  <PresentationFormat>Widescreen</PresentationFormat>
  <Paragraphs>152</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.AppleSystemUIFont</vt:lpstr>
      <vt:lpstr>Arial Bold</vt:lpstr>
      <vt:lpstr>Avenir Roman</vt:lpstr>
      <vt:lpstr>Calibri</vt:lpstr>
      <vt:lpstr>Calibri Light</vt:lpstr>
      <vt:lpstr>Hind Light</vt:lpstr>
      <vt:lpstr>Hind Medium</vt:lpstr>
      <vt:lpstr>ＭＳ Ｐゴシック</vt:lpstr>
      <vt:lpstr>Arial</vt:lpstr>
      <vt:lpstr>ISOC - Blue template</vt:lpstr>
      <vt:lpstr>Identity on the Internet </vt:lpstr>
      <vt:lpstr>Digital Identities</vt:lpstr>
      <vt:lpstr>Key Considerations</vt:lpstr>
      <vt:lpstr>Challenges and Guiding Principles</vt:lpstr>
      <vt:lpstr>Guiding Principles</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COMBATING BOTNETS</dc:title>
  <dc:creator>Beth Gombala</dc:creator>
  <cp:lastModifiedBy>Beth Gombala</cp:lastModifiedBy>
  <cp:revision>17</cp:revision>
  <cp:lastPrinted>2016-06-14T17:50:38Z</cp:lastPrinted>
  <dcterms:created xsi:type="dcterms:W3CDTF">2016-10-17T20:33:33Z</dcterms:created>
  <dcterms:modified xsi:type="dcterms:W3CDTF">2016-11-03T15:30:59Z</dcterms:modified>
</cp:coreProperties>
</file>